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Petrona"/>
      <p:regular r:id="rId16"/>
    </p:embeddedFont>
    <p:embeddedFont>
      <p:font typeface="Petrona"/>
      <p:regular r:id="rId17"/>
    </p:embeddedFont>
    <p:embeddedFont>
      <p:font typeface="Petrona"/>
      <p:regular r:id="rId18"/>
    </p:embeddedFont>
    <p:embeddedFont>
      <p:font typeface="Petrona"/>
      <p:regular r:id="rId19"/>
    </p:embeddedFont>
    <p:embeddedFont>
      <p:font typeface="Inter"/>
      <p:regular r:id="rId20"/>
    </p:embeddedFont>
    <p:embeddedFont>
      <p:font typeface="Inter"/>
      <p:regular r:id="rId21"/>
    </p:embeddedFont>
    <p:embeddedFont>
      <p:font typeface="Inter"/>
      <p:regular r:id="rId22"/>
    </p:embeddedFont>
    <p:embeddedFont>
      <p:font typeface="Inter"/>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2-2.png>
</file>

<file path=ppt/media/image-4-1.png>
</file>

<file path=ppt/media/image-4-2.png>
</file>

<file path=ppt/media/image-4-3.png>
</file>

<file path=ppt/media/image-5-1.png>
</file>

<file path=ppt/media/image-5-2.svg>
</file>

<file path=ppt/media/image-5-3.png>
</file>

<file path=ppt/media/image-5-4.svg>
</file>

<file path=ppt/media/image-5-5.png>
</file>

<file path=ppt/media/image-6-1.png>
</file>

<file path=ppt/media/image-6-2.png>
</file>

<file path=ppt/media/image-6-3.png>
</file>

<file path=ppt/media/image-8-1.png>
</file>

<file path=ppt/media/image-8-2.png>
</file>

<file path=ppt/media/image-9-1.png>
</file>

<file path=ppt/media/image-9-2.png>
</file>

<file path=ppt/media/image-9-3.svg>
</file>

<file path=ppt/media/image-9-4.png>
</file>

<file path=ppt/media/image-9-5.svg>
</file>

<file path=ppt/media/image-9-6.png>
</file>

<file path=ppt/media/image-9-7.sv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2E9"/>
          </a:solidFill>
          <a:ln/>
        </p:spPr>
      </p:sp>
      <p:sp>
        <p:nvSpPr>
          <p:cNvPr id="3" name="Shape 1"/>
          <p:cNvSpPr/>
          <p:nvPr/>
        </p:nvSpPr>
        <p:spPr>
          <a:xfrm>
            <a:off x="0" y="0"/>
            <a:ext cx="14630400" cy="8229600"/>
          </a:xfrm>
          <a:prstGeom prst="rect">
            <a:avLst/>
          </a:prstGeom>
          <a:solidFill>
            <a:srgbClr val="FDFAF7"/>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4" Type="http://schemas.openxmlformats.org/officeDocument/2006/relationships/slideLayout" Target="../slideLayouts/slideLayout5.xml"/><Relationship Id="rId5"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image" Target="../media/image-5-2.svg"/><Relationship Id="rId3" Type="http://schemas.openxmlformats.org/officeDocument/2006/relationships/image" Target="../media/image-5-3.png"/><Relationship Id="rId4" Type="http://schemas.openxmlformats.org/officeDocument/2006/relationships/image" Target="../media/image-5-4.svg"/><Relationship Id="rId5" Type="http://schemas.openxmlformats.org/officeDocument/2006/relationships/image" Target="../media/image-5-5.png"/><Relationship Id="rId6" Type="http://schemas.openxmlformats.org/officeDocument/2006/relationships/slideLayout" Target="../slideLayouts/slideLayout6.xml"/><Relationship Id="rId7"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slideLayout" Target="../slideLayouts/slideLayout7.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image" Target="../media/image-8-2.png"/><Relationship Id="rId3" Type="http://schemas.openxmlformats.org/officeDocument/2006/relationships/slideLayout" Target="../slideLayouts/slideLayout9.xml"/><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svg"/><Relationship Id="rId4" Type="http://schemas.openxmlformats.org/officeDocument/2006/relationships/image" Target="../media/image-9-4.png"/><Relationship Id="rId5" Type="http://schemas.openxmlformats.org/officeDocument/2006/relationships/image" Target="../media/image-9-5.svg"/><Relationship Id="rId6" Type="http://schemas.openxmlformats.org/officeDocument/2006/relationships/image" Target="../media/image-9-6.png"/><Relationship Id="rId7" Type="http://schemas.openxmlformats.org/officeDocument/2006/relationships/image" Target="../media/image-9-7.svg"/><Relationship Id="rId8" Type="http://schemas.openxmlformats.org/officeDocument/2006/relationships/slideLayout" Target="../slideLayouts/slideLayout10.xml"/><Relationship Id="rId9"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891421"/>
            <a:ext cx="7556421" cy="1559243"/>
          </a:xfrm>
          <a:prstGeom prst="rect">
            <a:avLst/>
          </a:prstGeom>
          <a:noFill/>
          <a:ln/>
        </p:spPr>
        <p:txBody>
          <a:bodyPr wrap="square" lIns="0" tIns="0" rIns="0" bIns="0" rtlCol="0" anchor="t"/>
          <a:lstStyle/>
          <a:p>
            <a:pPr algn="l" indent="0" marL="0">
              <a:lnSpc>
                <a:spcPts val="6100"/>
              </a:lnSpc>
              <a:buNone/>
            </a:pPr>
            <a:r>
              <a:rPr lang="en-US" sz="4900" b="1" dirty="0">
                <a:solidFill>
                  <a:srgbClr val="F95F88"/>
                </a:solidFill>
                <a:latin typeface="Petrona Bold" pitchFamily="34" charset="0"/>
                <a:ea typeface="Petrona Bold" pitchFamily="34" charset="-122"/>
                <a:cs typeface="Petrona Bold" pitchFamily="34" charset="-120"/>
              </a:rPr>
              <a:t>BÁO CÁO MINI PROJECT SESSION 05 JAVA CORE</a:t>
            </a:r>
            <a:endParaRPr lang="en-US" sz="4900" dirty="0"/>
          </a:p>
        </p:txBody>
      </p:sp>
      <p:sp>
        <p:nvSpPr>
          <p:cNvPr id="4" name="Text 1"/>
          <p:cNvSpPr/>
          <p:nvPr/>
        </p:nvSpPr>
        <p:spPr>
          <a:xfrm>
            <a:off x="793790" y="2541389"/>
            <a:ext cx="7556421" cy="1247299"/>
          </a:xfrm>
          <a:prstGeom prst="rect">
            <a:avLst/>
          </a:prstGeom>
          <a:noFill/>
          <a:ln/>
        </p:spPr>
        <p:txBody>
          <a:bodyPr wrap="square" lIns="0" tIns="0" rIns="0" bIns="0" rtlCol="0" anchor="t"/>
          <a:lstStyle/>
          <a:p>
            <a:pPr algn="l" indent="0" marL="0">
              <a:lnSpc>
                <a:spcPts val="4900"/>
              </a:lnSpc>
              <a:buNone/>
            </a:pPr>
            <a:r>
              <a:rPr lang="en-US" sz="3900" b="1" dirty="0">
                <a:solidFill>
                  <a:srgbClr val="F95F88"/>
                </a:solidFill>
                <a:latin typeface="Petrona Bold" pitchFamily="34" charset="0"/>
                <a:ea typeface="Petrona Bold" pitchFamily="34" charset="-122"/>
                <a:cs typeface="Petrona Bold" pitchFamily="34" charset="-120"/>
              </a:rPr>
              <a:t>HỆ THỐNG QUẢN LÝ SINH VIÊN - STUDENT PRO</a:t>
            </a:r>
            <a:endParaRPr lang="en-US" sz="3900" dirty="0"/>
          </a:p>
        </p:txBody>
      </p:sp>
      <p:sp>
        <p:nvSpPr>
          <p:cNvPr id="5" name="Text 2"/>
          <p:cNvSpPr/>
          <p:nvPr/>
        </p:nvSpPr>
        <p:spPr>
          <a:xfrm>
            <a:off x="793790" y="4128849"/>
            <a:ext cx="7556421"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Trình bày bởi: </a:t>
            </a:r>
            <a:pPr algn="l" indent="0" marL="0">
              <a:lnSpc>
                <a:spcPts val="2850"/>
              </a:lnSpc>
              <a:buNone/>
            </a:pPr>
            <a:r>
              <a:rPr lang="en-US" sz="1750" dirty="0">
                <a:solidFill>
                  <a:srgbClr val="FD505F"/>
                </a:solidFill>
                <a:latin typeface="Inter" pitchFamily="34" charset="0"/>
                <a:ea typeface="Inter" pitchFamily="34" charset="-122"/>
                <a:cs typeface="Inter" pitchFamily="34" charset="-120"/>
              </a:rPr>
              <a:t>Nhóm 1 - Dragon Coders</a:t>
            </a:r>
            <a:endParaRPr lang="en-US" sz="1750" dirty="0"/>
          </a:p>
        </p:txBody>
      </p:sp>
      <p:sp>
        <p:nvSpPr>
          <p:cNvPr id="6" name="Text 3"/>
          <p:cNvSpPr/>
          <p:nvPr/>
        </p:nvSpPr>
        <p:spPr>
          <a:xfrm>
            <a:off x="793790" y="4746903"/>
            <a:ext cx="7556421" cy="1088774"/>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Nguyễn Văn A (Nhóm trưởng)</a:t>
            </a:r>
            <a:endParaRPr lang="en-US" sz="1750" dirty="0"/>
          </a:p>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Trần Thị B</a:t>
            </a:r>
            <a:endParaRPr lang="en-US" sz="1750" dirty="0"/>
          </a:p>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Lê Văn C</a:t>
            </a:r>
            <a:endParaRPr lang="en-US" sz="1750" dirty="0"/>
          </a:p>
        </p:txBody>
      </p:sp>
      <p:sp>
        <p:nvSpPr>
          <p:cNvPr id="7" name="Text 4"/>
          <p:cNvSpPr/>
          <p:nvPr/>
        </p:nvSpPr>
        <p:spPr>
          <a:xfrm>
            <a:off x="793790" y="6090828"/>
            <a:ext cx="7556421" cy="1088708"/>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Giảng viên hướng dẫn: </a:t>
            </a:r>
            <a:endParaRPr lang="en-US" sz="1750" dirty="0"/>
          </a:p>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Thầy Nguyễn Công Hưởng</a:t>
            </a:r>
            <a:endParaRPr lang="en-US" sz="1750" dirty="0"/>
          </a:p>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Thầy Lê Thanh Hải</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2496741" y="423863"/>
            <a:ext cx="4920377" cy="480060"/>
          </a:xfrm>
          <a:prstGeom prst="rect">
            <a:avLst/>
          </a:prstGeom>
          <a:noFill/>
          <a:ln/>
        </p:spPr>
        <p:txBody>
          <a:bodyPr wrap="none" lIns="0" tIns="0" rIns="0" bIns="0" rtlCol="0" anchor="t"/>
          <a:lstStyle/>
          <a:p>
            <a:pPr algn="l" indent="0" marL="0">
              <a:lnSpc>
                <a:spcPts val="3750"/>
              </a:lnSpc>
              <a:buNone/>
            </a:pPr>
            <a:r>
              <a:rPr lang="en-US" sz="3000" b="1" dirty="0">
                <a:solidFill>
                  <a:srgbClr val="F95F88"/>
                </a:solidFill>
                <a:latin typeface="Petrona Bold" pitchFamily="34" charset="0"/>
                <a:ea typeface="Petrona Bold" pitchFamily="34" charset="-122"/>
                <a:cs typeface="Petrona Bold" pitchFamily="34" charset="-120"/>
              </a:rPr>
              <a:t>Đặt vấn đề &amp; Mục tiêu dự án</a:t>
            </a:r>
            <a:endParaRPr lang="en-US" sz="3000" dirty="0"/>
          </a:p>
        </p:txBody>
      </p:sp>
      <p:sp>
        <p:nvSpPr>
          <p:cNvPr id="3" name="Text 1"/>
          <p:cNvSpPr/>
          <p:nvPr/>
        </p:nvSpPr>
        <p:spPr>
          <a:xfrm>
            <a:off x="2496741" y="1118830"/>
            <a:ext cx="2304455" cy="288131"/>
          </a:xfrm>
          <a:prstGeom prst="rect">
            <a:avLst/>
          </a:prstGeom>
          <a:noFill/>
          <a:ln/>
        </p:spPr>
        <p:txBody>
          <a:bodyPr wrap="none" lIns="0" tIns="0" rIns="0" bIns="0" rtlCol="0" anchor="t"/>
          <a:lstStyle/>
          <a:p>
            <a:pPr algn="l" indent="0" marL="0">
              <a:lnSpc>
                <a:spcPts val="2250"/>
              </a:lnSpc>
              <a:buNone/>
            </a:pPr>
            <a:r>
              <a:rPr lang="en-US" sz="1800" b="1" dirty="0">
                <a:solidFill>
                  <a:srgbClr val="F95F88"/>
                </a:solidFill>
                <a:latin typeface="Petrona Bold" pitchFamily="34" charset="0"/>
                <a:ea typeface="Petrona Bold" pitchFamily="34" charset="-122"/>
                <a:cs typeface="Petrona Bold" pitchFamily="34" charset="-120"/>
              </a:rPr>
              <a:t>Bối cảnh</a:t>
            </a:r>
            <a:endParaRPr lang="en-US" sz="1800" dirty="0"/>
          </a:p>
        </p:txBody>
      </p:sp>
      <p:sp>
        <p:nvSpPr>
          <p:cNvPr id="4" name="Text 2"/>
          <p:cNvSpPr/>
          <p:nvPr/>
        </p:nvSpPr>
        <p:spPr>
          <a:xfrm>
            <a:off x="2496741" y="1492925"/>
            <a:ext cx="4648081" cy="721995"/>
          </a:xfrm>
          <a:prstGeom prst="rect">
            <a:avLst/>
          </a:prstGeom>
          <a:noFill/>
          <a:ln/>
        </p:spPr>
        <p:txBody>
          <a:bodyPr wrap="square" lIns="0" tIns="0" rIns="0" bIns="0" rtlCol="0" anchor="t"/>
          <a:lstStyle/>
          <a:p>
            <a:pPr algn="l" indent="0" marL="0">
              <a:lnSpc>
                <a:spcPts val="1400"/>
              </a:lnSpc>
              <a:buNone/>
            </a:pPr>
            <a:r>
              <a:rPr lang="en-US" sz="1050" dirty="0">
                <a:solidFill>
                  <a:srgbClr val="272525"/>
                </a:solidFill>
                <a:latin typeface="Inter" pitchFamily="34" charset="0"/>
                <a:ea typeface="Inter" pitchFamily="34" charset="-122"/>
                <a:cs typeface="Inter" pitchFamily="34" charset="-120"/>
              </a:rPr>
              <a:t>Việc quản lý sinh viên bằng sổ sách hoặc file Excel truyền thống thường gặp phải nhiều hạn chế như dễ phát sinh sai sót, khó khăn trong việc tìm kiếm thông tin và tổng hợp báo cáo. Điều này gây mất thời gian và giảm hiệu quả công việc.</a:t>
            </a:r>
            <a:endParaRPr lang="en-US" sz="1050" dirty="0"/>
          </a:p>
        </p:txBody>
      </p:sp>
      <p:pic>
        <p:nvPicPr>
          <p:cNvPr id="5" name="Image 0" descr="preencoded.png">    </p:cNvPr>
          <p:cNvPicPr>
            <a:picLocks noChangeAspect="1"/>
          </p:cNvPicPr>
          <p:nvPr/>
        </p:nvPicPr>
        <p:blipFill>
          <a:blip r:embed="rId1"/>
          <a:stretch>
            <a:fillRect/>
          </a:stretch>
        </p:blipFill>
        <p:spPr>
          <a:xfrm>
            <a:off x="2496741" y="2311598"/>
            <a:ext cx="4648081" cy="4648081"/>
          </a:xfrm>
          <a:prstGeom prst="rect">
            <a:avLst/>
          </a:prstGeom>
        </p:spPr>
      </p:pic>
      <p:sp>
        <p:nvSpPr>
          <p:cNvPr id="6" name="Text 3"/>
          <p:cNvSpPr/>
          <p:nvPr/>
        </p:nvSpPr>
        <p:spPr>
          <a:xfrm>
            <a:off x="7493198" y="1118830"/>
            <a:ext cx="2304455" cy="288131"/>
          </a:xfrm>
          <a:prstGeom prst="rect">
            <a:avLst/>
          </a:prstGeom>
          <a:noFill/>
          <a:ln/>
        </p:spPr>
        <p:txBody>
          <a:bodyPr wrap="none" lIns="0" tIns="0" rIns="0" bIns="0" rtlCol="0" anchor="t"/>
          <a:lstStyle/>
          <a:p>
            <a:pPr algn="l" indent="0" marL="0">
              <a:lnSpc>
                <a:spcPts val="2250"/>
              </a:lnSpc>
              <a:buNone/>
            </a:pPr>
            <a:r>
              <a:rPr lang="en-US" sz="1800" b="1" dirty="0">
                <a:solidFill>
                  <a:srgbClr val="F95F88"/>
                </a:solidFill>
                <a:latin typeface="Petrona Bold" pitchFamily="34" charset="0"/>
                <a:ea typeface="Petrona Bold" pitchFamily="34" charset="-122"/>
                <a:cs typeface="Petrona Bold" pitchFamily="34" charset="-120"/>
              </a:rPr>
              <a:t>Giải pháp</a:t>
            </a:r>
            <a:endParaRPr lang="en-US" sz="1800" dirty="0"/>
          </a:p>
        </p:txBody>
      </p:sp>
      <p:sp>
        <p:nvSpPr>
          <p:cNvPr id="7" name="Text 4"/>
          <p:cNvSpPr/>
          <p:nvPr/>
        </p:nvSpPr>
        <p:spPr>
          <a:xfrm>
            <a:off x="7493198" y="1492925"/>
            <a:ext cx="4648081" cy="721995"/>
          </a:xfrm>
          <a:prstGeom prst="rect">
            <a:avLst/>
          </a:prstGeom>
          <a:noFill/>
          <a:ln/>
        </p:spPr>
        <p:txBody>
          <a:bodyPr wrap="square" lIns="0" tIns="0" rIns="0" bIns="0" rtlCol="0" anchor="t"/>
          <a:lstStyle/>
          <a:p>
            <a:pPr algn="l" indent="0" marL="0">
              <a:lnSpc>
                <a:spcPts val="1400"/>
              </a:lnSpc>
              <a:buNone/>
            </a:pPr>
            <a:r>
              <a:rPr lang="en-US" sz="1050" dirty="0">
                <a:solidFill>
                  <a:srgbClr val="272525"/>
                </a:solidFill>
                <a:latin typeface="Inter" pitchFamily="34" charset="0"/>
                <a:ea typeface="Inter" pitchFamily="34" charset="-122"/>
                <a:cs typeface="Inter" pitchFamily="34" charset="-120"/>
              </a:rPr>
              <a:t>Nhằm khắc phục những hạn chế trên, chúng tôi xây dựng một ứng dụng Java Console. Ứng dụng này giúp tự động hóa quá trình nhập liệu, lưu trữ và xử lý thông tin sinh viên một cách nhanh chóng và chính xác.</a:t>
            </a:r>
            <a:endParaRPr lang="en-US" sz="1050" dirty="0"/>
          </a:p>
        </p:txBody>
      </p:sp>
      <p:pic>
        <p:nvPicPr>
          <p:cNvPr id="8" name="Image 1" descr="preencoded.png">    </p:cNvPr>
          <p:cNvPicPr>
            <a:picLocks noChangeAspect="1"/>
          </p:cNvPicPr>
          <p:nvPr/>
        </p:nvPicPr>
        <p:blipFill>
          <a:blip r:embed="rId2"/>
          <a:stretch>
            <a:fillRect/>
          </a:stretch>
        </p:blipFill>
        <p:spPr>
          <a:xfrm>
            <a:off x="7493198" y="2311598"/>
            <a:ext cx="4648081" cy="4648081"/>
          </a:xfrm>
          <a:prstGeom prst="rect">
            <a:avLst/>
          </a:prstGeom>
        </p:spPr>
      </p:pic>
      <p:sp>
        <p:nvSpPr>
          <p:cNvPr id="9" name="Shape 5"/>
          <p:cNvSpPr/>
          <p:nvPr/>
        </p:nvSpPr>
        <p:spPr>
          <a:xfrm>
            <a:off x="2481501" y="7137797"/>
            <a:ext cx="30480" cy="683062"/>
          </a:xfrm>
          <a:prstGeom prst="rect">
            <a:avLst/>
          </a:prstGeom>
          <a:solidFill>
            <a:srgbClr val="6237C8"/>
          </a:solidFill>
          <a:ln/>
        </p:spPr>
      </p:sp>
      <p:sp>
        <p:nvSpPr>
          <p:cNvPr id="10" name="Text 6"/>
          <p:cNvSpPr/>
          <p:nvPr/>
        </p:nvSpPr>
        <p:spPr>
          <a:xfrm>
            <a:off x="2666881" y="7153037"/>
            <a:ext cx="1920359" cy="240030"/>
          </a:xfrm>
          <a:prstGeom prst="rect">
            <a:avLst/>
          </a:prstGeom>
          <a:noFill/>
          <a:ln/>
        </p:spPr>
        <p:txBody>
          <a:bodyPr wrap="none" lIns="0" tIns="0" rIns="0" bIns="0" rtlCol="0" anchor="t"/>
          <a:lstStyle/>
          <a:p>
            <a:pPr algn="l" indent="0" marL="0">
              <a:lnSpc>
                <a:spcPts val="1850"/>
              </a:lnSpc>
              <a:buNone/>
            </a:pPr>
            <a:r>
              <a:rPr lang="en-US" sz="1500" b="1" dirty="0">
                <a:solidFill>
                  <a:srgbClr val="272525"/>
                </a:solidFill>
                <a:latin typeface="Petrona Bold" pitchFamily="34" charset="0"/>
                <a:ea typeface="Petrona Bold" pitchFamily="34" charset="-122"/>
                <a:cs typeface="Petrona Bold" pitchFamily="34" charset="-120"/>
              </a:rPr>
              <a:t>Mục tiêu dự án</a:t>
            </a:r>
            <a:endParaRPr lang="en-US" sz="1500" dirty="0"/>
          </a:p>
        </p:txBody>
      </p:sp>
      <p:sp>
        <p:nvSpPr>
          <p:cNvPr id="11" name="Text 7"/>
          <p:cNvSpPr/>
          <p:nvPr/>
        </p:nvSpPr>
        <p:spPr>
          <a:xfrm>
            <a:off x="2666881" y="7444621"/>
            <a:ext cx="9466778" cy="360998"/>
          </a:xfrm>
          <a:prstGeom prst="rect">
            <a:avLst/>
          </a:prstGeom>
          <a:noFill/>
          <a:ln/>
        </p:spPr>
        <p:txBody>
          <a:bodyPr wrap="square" lIns="0" tIns="0" rIns="0" bIns="0" rtlCol="0" anchor="t"/>
          <a:lstStyle/>
          <a:p>
            <a:pPr algn="l" indent="0" marL="0">
              <a:lnSpc>
                <a:spcPts val="1400"/>
              </a:lnSpc>
              <a:buNone/>
            </a:pPr>
            <a:r>
              <a:rPr lang="en-US" sz="1050" dirty="0">
                <a:solidFill>
                  <a:srgbClr val="272525"/>
                </a:solidFill>
                <a:latin typeface="Inter" pitchFamily="34" charset="0"/>
                <a:ea typeface="Inter" pitchFamily="34" charset="-122"/>
                <a:cs typeface="Inter" pitchFamily="34" charset="-120"/>
              </a:rPr>
              <a:t>Áp dụng thành thạo kiến thức Java căn bản (Mảng, Vòng lặp, Chuỗi, Regex) vào thực tế. Rèn luyện tư duy lập trình logic và kỹ năng làm việc nhóm hiệu quả với Git/GitHub.</a:t>
            </a:r>
            <a:endParaRPr lang="en-US" sz="10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793790" y="1134785"/>
            <a:ext cx="1499354" cy="426244"/>
          </a:xfrm>
          <a:prstGeom prst="roundRect">
            <a:avLst>
              <a:gd name="adj" fmla="val 17880"/>
            </a:avLst>
          </a:prstGeom>
          <a:solidFill>
            <a:srgbClr val="E0D7F4"/>
          </a:solidFill>
          <a:ln/>
        </p:spPr>
      </p:sp>
      <p:sp>
        <p:nvSpPr>
          <p:cNvPr id="3" name="Text 1"/>
          <p:cNvSpPr/>
          <p:nvPr/>
        </p:nvSpPr>
        <p:spPr>
          <a:xfrm>
            <a:off x="929878" y="1202769"/>
            <a:ext cx="1227177" cy="290274"/>
          </a:xfrm>
          <a:prstGeom prst="rect">
            <a:avLst/>
          </a:prstGeom>
          <a:noFill/>
          <a:ln/>
        </p:spPr>
        <p:txBody>
          <a:bodyPr wrap="none" lIns="0" tIns="0" rIns="0" bIns="0" rtlCol="0" anchor="t"/>
          <a:lstStyle/>
          <a:p>
            <a:pPr algn="l" indent="0" marL="0">
              <a:lnSpc>
                <a:spcPts val="2250"/>
              </a:lnSpc>
              <a:buNone/>
            </a:pPr>
            <a:r>
              <a:rPr lang="en-US" sz="1400" dirty="0">
                <a:solidFill>
                  <a:srgbClr val="272525"/>
                </a:solidFill>
                <a:latin typeface="Inter" pitchFamily="34" charset="0"/>
                <a:ea typeface="Inter" pitchFamily="34" charset="-122"/>
                <a:cs typeface="Inter" pitchFamily="34" charset="-120"/>
              </a:rPr>
              <a:t>QUAN TRỌNG</a:t>
            </a:r>
            <a:endParaRPr lang="en-US" sz="1400" dirty="0"/>
          </a:p>
        </p:txBody>
      </p:sp>
      <p:sp>
        <p:nvSpPr>
          <p:cNvPr id="4" name="Text 2"/>
          <p:cNvSpPr/>
          <p:nvPr/>
        </p:nvSpPr>
        <p:spPr>
          <a:xfrm>
            <a:off x="793790" y="1651754"/>
            <a:ext cx="6237684" cy="779621"/>
          </a:xfrm>
          <a:prstGeom prst="rect">
            <a:avLst/>
          </a:prstGeom>
          <a:noFill/>
          <a:ln/>
        </p:spPr>
        <p:txBody>
          <a:bodyPr wrap="none" lIns="0" tIns="0" rIns="0" bIns="0" rtlCol="0" anchor="t"/>
          <a:lstStyle/>
          <a:p>
            <a:pPr algn="l" indent="0" marL="0">
              <a:lnSpc>
                <a:spcPts val="6100"/>
              </a:lnSpc>
              <a:buNone/>
            </a:pPr>
            <a:r>
              <a:rPr lang="en-US" sz="4900" b="1" dirty="0">
                <a:solidFill>
                  <a:srgbClr val="F95F88"/>
                </a:solidFill>
                <a:latin typeface="Petrona Bold" pitchFamily="34" charset="0"/>
                <a:ea typeface="Petrona Bold" pitchFamily="34" charset="-122"/>
                <a:cs typeface="Petrona Bold" pitchFamily="34" charset="-120"/>
              </a:rPr>
              <a:t>Phân công công việc</a:t>
            </a:r>
            <a:endParaRPr lang="en-US" sz="4900" dirty="0"/>
          </a:p>
        </p:txBody>
      </p:sp>
      <p:sp>
        <p:nvSpPr>
          <p:cNvPr id="5" name="Text 3"/>
          <p:cNvSpPr/>
          <p:nvPr/>
        </p:nvSpPr>
        <p:spPr>
          <a:xfrm>
            <a:off x="793790" y="2771537"/>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Dưới đây là bảng phân công chi tiết công việc của từng thành viên trong nhóm, đảm bảo mỗi người đều đóng góp vào sự thành công của dự án.</a:t>
            </a:r>
            <a:endParaRPr lang="en-US" sz="1750" dirty="0"/>
          </a:p>
        </p:txBody>
      </p:sp>
      <p:sp>
        <p:nvSpPr>
          <p:cNvPr id="6" name="Shape 4"/>
          <p:cNvSpPr/>
          <p:nvPr/>
        </p:nvSpPr>
        <p:spPr>
          <a:xfrm>
            <a:off x="793790" y="3752493"/>
            <a:ext cx="13042821" cy="3342322"/>
          </a:xfrm>
          <a:prstGeom prst="roundRect">
            <a:avLst>
              <a:gd name="adj" fmla="val 2850"/>
            </a:avLst>
          </a:prstGeom>
          <a:noFill/>
          <a:ln w="7620">
            <a:solidFill>
              <a:srgbClr val="000000">
                <a:alpha val="8000"/>
              </a:srgbClr>
            </a:solidFill>
            <a:prstDash val="solid"/>
          </a:ln>
        </p:spPr>
      </p:sp>
      <p:sp>
        <p:nvSpPr>
          <p:cNvPr id="7" name="Shape 5"/>
          <p:cNvSpPr/>
          <p:nvPr/>
        </p:nvSpPr>
        <p:spPr>
          <a:xfrm>
            <a:off x="801410" y="3760113"/>
            <a:ext cx="13027581" cy="650319"/>
          </a:xfrm>
          <a:prstGeom prst="rect">
            <a:avLst/>
          </a:prstGeom>
          <a:solidFill>
            <a:srgbClr val="FFFFFF">
              <a:alpha val="4000"/>
            </a:srgbClr>
          </a:solidFill>
          <a:ln/>
        </p:spPr>
      </p:sp>
      <p:sp>
        <p:nvSpPr>
          <p:cNvPr id="8" name="Text 6"/>
          <p:cNvSpPr/>
          <p:nvPr/>
        </p:nvSpPr>
        <p:spPr>
          <a:xfrm>
            <a:off x="1028462" y="3903821"/>
            <a:ext cx="2148007" cy="362903"/>
          </a:xfrm>
          <a:prstGeom prst="rect">
            <a:avLst/>
          </a:prstGeom>
          <a:noFill/>
          <a:ln/>
        </p:spPr>
        <p:txBody>
          <a:bodyPr wrap="none" lIns="0" tIns="0" rIns="0" bIns="0" rtlCol="0" anchor="t"/>
          <a:lstStyle/>
          <a:p>
            <a:pPr algn="l" indent="0" marL="0">
              <a:lnSpc>
                <a:spcPts val="2850"/>
              </a:lnSpc>
              <a:buNone/>
            </a:pPr>
            <a:r>
              <a:rPr lang="en-US" sz="1750" b="1" dirty="0">
                <a:solidFill>
                  <a:srgbClr val="272525"/>
                </a:solidFill>
                <a:latin typeface="Inter" pitchFamily="34" charset="0"/>
                <a:ea typeface="Inter" pitchFamily="34" charset="-122"/>
                <a:cs typeface="Inter" pitchFamily="34" charset="-120"/>
              </a:rPr>
              <a:t>Thành viên</a:t>
            </a:r>
            <a:endParaRPr lang="en-US" sz="1750" dirty="0"/>
          </a:p>
        </p:txBody>
      </p:sp>
      <p:sp>
        <p:nvSpPr>
          <p:cNvPr id="9" name="Text 7"/>
          <p:cNvSpPr/>
          <p:nvPr/>
        </p:nvSpPr>
        <p:spPr>
          <a:xfrm>
            <a:off x="3637717" y="3903821"/>
            <a:ext cx="2144197" cy="362903"/>
          </a:xfrm>
          <a:prstGeom prst="rect">
            <a:avLst/>
          </a:prstGeom>
          <a:noFill/>
          <a:ln/>
        </p:spPr>
        <p:txBody>
          <a:bodyPr wrap="none" lIns="0" tIns="0" rIns="0" bIns="0" rtlCol="0" anchor="t"/>
          <a:lstStyle/>
          <a:p>
            <a:pPr algn="l" indent="0" marL="0">
              <a:lnSpc>
                <a:spcPts val="2850"/>
              </a:lnSpc>
              <a:buNone/>
            </a:pPr>
            <a:r>
              <a:rPr lang="en-US" sz="1750" b="1" dirty="0">
                <a:solidFill>
                  <a:srgbClr val="272525"/>
                </a:solidFill>
                <a:latin typeface="Inter" pitchFamily="34" charset="0"/>
                <a:ea typeface="Inter" pitchFamily="34" charset="-122"/>
                <a:cs typeface="Inter" pitchFamily="34" charset="-120"/>
              </a:rPr>
              <a:t>Vai trò</a:t>
            </a:r>
            <a:endParaRPr lang="en-US" sz="1750" dirty="0"/>
          </a:p>
        </p:txBody>
      </p:sp>
      <p:sp>
        <p:nvSpPr>
          <p:cNvPr id="10" name="Text 8"/>
          <p:cNvSpPr/>
          <p:nvPr/>
        </p:nvSpPr>
        <p:spPr>
          <a:xfrm>
            <a:off x="6243161" y="3903821"/>
            <a:ext cx="4749760" cy="362903"/>
          </a:xfrm>
          <a:prstGeom prst="rect">
            <a:avLst/>
          </a:prstGeom>
          <a:noFill/>
          <a:ln/>
        </p:spPr>
        <p:txBody>
          <a:bodyPr wrap="none" lIns="0" tIns="0" rIns="0" bIns="0" rtlCol="0" anchor="t"/>
          <a:lstStyle/>
          <a:p>
            <a:pPr algn="l" indent="0" marL="0">
              <a:lnSpc>
                <a:spcPts val="2850"/>
              </a:lnSpc>
              <a:buNone/>
            </a:pPr>
            <a:r>
              <a:rPr lang="en-US" sz="1750" b="1" dirty="0">
                <a:solidFill>
                  <a:srgbClr val="272525"/>
                </a:solidFill>
                <a:latin typeface="Inter" pitchFamily="34" charset="0"/>
                <a:ea typeface="Inter" pitchFamily="34" charset="-122"/>
                <a:cs typeface="Inter" pitchFamily="34" charset="-120"/>
              </a:rPr>
              <a:t>Nhiệm vụ chính</a:t>
            </a:r>
            <a:endParaRPr lang="en-US" sz="1750" dirty="0"/>
          </a:p>
        </p:txBody>
      </p:sp>
      <p:sp>
        <p:nvSpPr>
          <p:cNvPr id="11" name="Text 9"/>
          <p:cNvSpPr/>
          <p:nvPr/>
        </p:nvSpPr>
        <p:spPr>
          <a:xfrm>
            <a:off x="11454170" y="3903821"/>
            <a:ext cx="2148007" cy="362903"/>
          </a:xfrm>
          <a:prstGeom prst="rect">
            <a:avLst/>
          </a:prstGeom>
          <a:noFill/>
          <a:ln/>
        </p:spPr>
        <p:txBody>
          <a:bodyPr wrap="none" lIns="0" tIns="0" rIns="0" bIns="0" rtlCol="0" anchor="t"/>
          <a:lstStyle/>
          <a:p>
            <a:pPr algn="l" indent="0" marL="0">
              <a:lnSpc>
                <a:spcPts val="2850"/>
              </a:lnSpc>
              <a:buNone/>
            </a:pPr>
            <a:r>
              <a:rPr lang="en-US" sz="1750" b="1" dirty="0">
                <a:solidFill>
                  <a:srgbClr val="272525"/>
                </a:solidFill>
                <a:latin typeface="Inter" pitchFamily="34" charset="0"/>
                <a:ea typeface="Inter" pitchFamily="34" charset="-122"/>
                <a:cs typeface="Inter" pitchFamily="34" charset="-120"/>
              </a:rPr>
              <a:t>Mức độ hoàn thành</a:t>
            </a:r>
            <a:endParaRPr lang="en-US" sz="1750" dirty="0"/>
          </a:p>
        </p:txBody>
      </p:sp>
      <p:sp>
        <p:nvSpPr>
          <p:cNvPr id="12" name="Shape 10"/>
          <p:cNvSpPr/>
          <p:nvPr/>
        </p:nvSpPr>
        <p:spPr>
          <a:xfrm>
            <a:off x="801410" y="4410432"/>
            <a:ext cx="13027581" cy="1013222"/>
          </a:xfrm>
          <a:prstGeom prst="rect">
            <a:avLst/>
          </a:prstGeom>
          <a:solidFill>
            <a:srgbClr val="000000">
              <a:alpha val="4000"/>
            </a:srgbClr>
          </a:solidFill>
          <a:ln/>
        </p:spPr>
      </p:sp>
      <p:sp>
        <p:nvSpPr>
          <p:cNvPr id="13" name="Text 11"/>
          <p:cNvSpPr/>
          <p:nvPr/>
        </p:nvSpPr>
        <p:spPr>
          <a:xfrm>
            <a:off x="1028462" y="4554141"/>
            <a:ext cx="214800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Nguyễn Văn A</a:t>
            </a:r>
            <a:endParaRPr lang="en-US" sz="1750" dirty="0"/>
          </a:p>
        </p:txBody>
      </p:sp>
      <p:sp>
        <p:nvSpPr>
          <p:cNvPr id="14" name="Text 12"/>
          <p:cNvSpPr/>
          <p:nvPr/>
        </p:nvSpPr>
        <p:spPr>
          <a:xfrm>
            <a:off x="3637717" y="4554141"/>
            <a:ext cx="214419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Team Leader</a:t>
            </a:r>
            <a:endParaRPr lang="en-US" sz="1750" dirty="0"/>
          </a:p>
        </p:txBody>
      </p:sp>
      <p:sp>
        <p:nvSpPr>
          <p:cNvPr id="15" name="Text 13"/>
          <p:cNvSpPr/>
          <p:nvPr/>
        </p:nvSpPr>
        <p:spPr>
          <a:xfrm>
            <a:off x="6243161" y="4554141"/>
            <a:ext cx="4749760"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Dựng khung dự án, Chức năng Thêm/Sửa, Merge Code</a:t>
            </a:r>
            <a:endParaRPr lang="en-US" sz="1750" dirty="0"/>
          </a:p>
        </p:txBody>
      </p:sp>
      <p:sp>
        <p:nvSpPr>
          <p:cNvPr id="16" name="Text 14"/>
          <p:cNvSpPr/>
          <p:nvPr/>
        </p:nvSpPr>
        <p:spPr>
          <a:xfrm>
            <a:off x="11454170" y="4554141"/>
            <a:ext cx="214800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100%</a:t>
            </a:r>
            <a:endParaRPr lang="en-US" sz="1750" dirty="0"/>
          </a:p>
        </p:txBody>
      </p:sp>
      <p:sp>
        <p:nvSpPr>
          <p:cNvPr id="17" name="Shape 15"/>
          <p:cNvSpPr/>
          <p:nvPr/>
        </p:nvSpPr>
        <p:spPr>
          <a:xfrm>
            <a:off x="801410" y="5423654"/>
            <a:ext cx="13027581" cy="1013222"/>
          </a:xfrm>
          <a:prstGeom prst="rect">
            <a:avLst/>
          </a:prstGeom>
          <a:solidFill>
            <a:srgbClr val="FFFFFF">
              <a:alpha val="4000"/>
            </a:srgbClr>
          </a:solidFill>
          <a:ln/>
        </p:spPr>
      </p:sp>
      <p:sp>
        <p:nvSpPr>
          <p:cNvPr id="18" name="Text 16"/>
          <p:cNvSpPr/>
          <p:nvPr/>
        </p:nvSpPr>
        <p:spPr>
          <a:xfrm>
            <a:off x="1028462" y="5567363"/>
            <a:ext cx="214800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Trần Thị B</a:t>
            </a:r>
            <a:endParaRPr lang="en-US" sz="1750" dirty="0"/>
          </a:p>
        </p:txBody>
      </p:sp>
      <p:sp>
        <p:nvSpPr>
          <p:cNvPr id="19" name="Text 17"/>
          <p:cNvSpPr/>
          <p:nvPr/>
        </p:nvSpPr>
        <p:spPr>
          <a:xfrm>
            <a:off x="3637717" y="5567363"/>
            <a:ext cx="214419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Dev</a:t>
            </a:r>
            <a:endParaRPr lang="en-US" sz="1750" dirty="0"/>
          </a:p>
        </p:txBody>
      </p:sp>
      <p:sp>
        <p:nvSpPr>
          <p:cNvPr id="20" name="Text 18"/>
          <p:cNvSpPr/>
          <p:nvPr/>
        </p:nvSpPr>
        <p:spPr>
          <a:xfrm>
            <a:off x="6243161" y="5567363"/>
            <a:ext cx="4749760"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Chức năng Tìm kiếm, Sắp xếp, Validate dữ liệu</a:t>
            </a:r>
            <a:endParaRPr lang="en-US" sz="1750" dirty="0"/>
          </a:p>
        </p:txBody>
      </p:sp>
      <p:sp>
        <p:nvSpPr>
          <p:cNvPr id="21" name="Text 19"/>
          <p:cNvSpPr/>
          <p:nvPr/>
        </p:nvSpPr>
        <p:spPr>
          <a:xfrm>
            <a:off x="11454170" y="5567363"/>
            <a:ext cx="214800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95%</a:t>
            </a:r>
            <a:endParaRPr lang="en-US" sz="1750" dirty="0"/>
          </a:p>
        </p:txBody>
      </p:sp>
      <p:sp>
        <p:nvSpPr>
          <p:cNvPr id="22" name="Shape 20"/>
          <p:cNvSpPr/>
          <p:nvPr/>
        </p:nvSpPr>
        <p:spPr>
          <a:xfrm>
            <a:off x="801410" y="6436876"/>
            <a:ext cx="13027581" cy="650319"/>
          </a:xfrm>
          <a:prstGeom prst="rect">
            <a:avLst/>
          </a:prstGeom>
          <a:solidFill>
            <a:srgbClr val="000000">
              <a:alpha val="4000"/>
            </a:srgbClr>
          </a:solidFill>
          <a:ln/>
        </p:spPr>
      </p:sp>
      <p:sp>
        <p:nvSpPr>
          <p:cNvPr id="23" name="Text 21"/>
          <p:cNvSpPr/>
          <p:nvPr/>
        </p:nvSpPr>
        <p:spPr>
          <a:xfrm>
            <a:off x="1028462" y="6580584"/>
            <a:ext cx="214800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Lê Văn C</a:t>
            </a:r>
            <a:endParaRPr lang="en-US" sz="1750" dirty="0"/>
          </a:p>
        </p:txBody>
      </p:sp>
      <p:sp>
        <p:nvSpPr>
          <p:cNvPr id="24" name="Text 22"/>
          <p:cNvSpPr/>
          <p:nvPr/>
        </p:nvSpPr>
        <p:spPr>
          <a:xfrm>
            <a:off x="3637717" y="6580584"/>
            <a:ext cx="214419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Dev</a:t>
            </a:r>
            <a:endParaRPr lang="en-US" sz="1750" dirty="0"/>
          </a:p>
        </p:txBody>
      </p:sp>
      <p:sp>
        <p:nvSpPr>
          <p:cNvPr id="25" name="Text 23"/>
          <p:cNvSpPr/>
          <p:nvPr/>
        </p:nvSpPr>
        <p:spPr>
          <a:xfrm>
            <a:off x="6243161" y="6580584"/>
            <a:ext cx="4749760"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Chức năng Xóa, Thống kê, Test case</a:t>
            </a:r>
            <a:endParaRPr lang="en-US" sz="1750" dirty="0"/>
          </a:p>
        </p:txBody>
      </p:sp>
      <p:sp>
        <p:nvSpPr>
          <p:cNvPr id="26" name="Text 24"/>
          <p:cNvSpPr/>
          <p:nvPr/>
        </p:nvSpPr>
        <p:spPr>
          <a:xfrm>
            <a:off x="11454170" y="6580584"/>
            <a:ext cx="2148007" cy="362903"/>
          </a:xfrm>
          <a:prstGeom prst="rect">
            <a:avLst/>
          </a:prstGeom>
          <a:noFill/>
          <a:ln/>
        </p:spPr>
        <p:txBody>
          <a:bodyPr wrap="non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90%</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032272"/>
            <a:ext cx="9717167" cy="779621"/>
          </a:xfrm>
          <a:prstGeom prst="rect">
            <a:avLst/>
          </a:prstGeom>
          <a:noFill/>
          <a:ln/>
        </p:spPr>
        <p:txBody>
          <a:bodyPr wrap="none" lIns="0" tIns="0" rIns="0" bIns="0" rtlCol="0" anchor="t"/>
          <a:lstStyle/>
          <a:p>
            <a:pPr algn="l" indent="0" marL="0">
              <a:lnSpc>
                <a:spcPts val="6100"/>
              </a:lnSpc>
              <a:buNone/>
            </a:pPr>
            <a:r>
              <a:rPr lang="en-US" sz="4900" b="1" dirty="0">
                <a:solidFill>
                  <a:srgbClr val="F95F88"/>
                </a:solidFill>
                <a:latin typeface="Petrona Bold" pitchFamily="34" charset="0"/>
                <a:ea typeface="Petrona Bold" pitchFamily="34" charset="-122"/>
                <a:cs typeface="Petrona Bold" pitchFamily="34" charset="-120"/>
              </a:rPr>
              <a:t>Các chức năng chính của hệ thống</a:t>
            </a:r>
            <a:endParaRPr lang="en-US" sz="4900" dirty="0"/>
          </a:p>
        </p:txBody>
      </p:sp>
      <p:pic>
        <p:nvPicPr>
          <p:cNvPr id="3" name="Image 0" descr="preencoded.png">    </p:cNvPr>
          <p:cNvPicPr>
            <a:picLocks noChangeAspect="1"/>
          </p:cNvPicPr>
          <p:nvPr/>
        </p:nvPicPr>
        <p:blipFill>
          <a:blip r:embed="rId1"/>
          <a:stretch>
            <a:fillRect/>
          </a:stretch>
        </p:blipFill>
        <p:spPr>
          <a:xfrm>
            <a:off x="793790" y="2265521"/>
            <a:ext cx="1480185" cy="1480185"/>
          </a:xfrm>
          <a:prstGeom prst="rect">
            <a:avLst/>
          </a:prstGeom>
        </p:spPr>
      </p:pic>
      <p:sp>
        <p:nvSpPr>
          <p:cNvPr id="4" name="Text 1"/>
          <p:cNvSpPr/>
          <p:nvPr/>
        </p:nvSpPr>
        <p:spPr>
          <a:xfrm>
            <a:off x="2557463" y="2265521"/>
            <a:ext cx="2394942" cy="389930"/>
          </a:xfrm>
          <a:prstGeom prst="rect">
            <a:avLst/>
          </a:prstGeom>
          <a:noFill/>
          <a:ln/>
        </p:spPr>
        <p:txBody>
          <a:bodyPr wrap="none" lIns="0" tIns="0" rIns="0" bIns="0" rtlCol="0" anchor="t"/>
          <a:lstStyle/>
          <a:p>
            <a:pPr algn="l" indent="0" marL="0">
              <a:lnSpc>
                <a:spcPts val="3050"/>
              </a:lnSpc>
              <a:buNone/>
            </a:pPr>
            <a:r>
              <a:rPr lang="en-US" sz="2450" b="1" dirty="0">
                <a:solidFill>
                  <a:srgbClr val="272525"/>
                </a:solidFill>
                <a:latin typeface="Petrona Bold" pitchFamily="34" charset="0"/>
                <a:ea typeface="Petrona Bold" pitchFamily="34" charset="-122"/>
                <a:cs typeface="Petrona Bold" pitchFamily="34" charset="-120"/>
              </a:rPr>
              <a:t>Quản lý đầu vào</a:t>
            </a:r>
            <a:endParaRPr lang="en-US" sz="2450" dirty="0"/>
          </a:p>
        </p:txBody>
      </p:sp>
      <p:sp>
        <p:nvSpPr>
          <p:cNvPr id="5" name="Text 2"/>
          <p:cNvSpPr/>
          <p:nvPr/>
        </p:nvSpPr>
        <p:spPr>
          <a:xfrm>
            <a:off x="2557463" y="2791539"/>
            <a:ext cx="2394942" cy="2540472"/>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Thêm mới sinh viên (có kiểm tra Regex)</a:t>
            </a:r>
            <a:endParaRPr lang="en-US" sz="1750" dirty="0"/>
          </a:p>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Cập nhật thông tin sinh viên</a:t>
            </a:r>
            <a:endParaRPr lang="en-US" sz="1750" dirty="0"/>
          </a:p>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Xóa sinh viên khỏi danh sách</a:t>
            </a:r>
            <a:endParaRPr lang="en-US" sz="1750" dirty="0"/>
          </a:p>
        </p:txBody>
      </p:sp>
      <p:pic>
        <p:nvPicPr>
          <p:cNvPr id="6" name="Image 1" descr="preencoded.png">    </p:cNvPr>
          <p:cNvPicPr>
            <a:picLocks noChangeAspect="1"/>
          </p:cNvPicPr>
          <p:nvPr/>
        </p:nvPicPr>
        <p:blipFill>
          <a:blip r:embed="rId2"/>
          <a:stretch>
            <a:fillRect/>
          </a:stretch>
        </p:blipFill>
        <p:spPr>
          <a:xfrm>
            <a:off x="5235893" y="2265521"/>
            <a:ext cx="1480185" cy="1480185"/>
          </a:xfrm>
          <a:prstGeom prst="rect">
            <a:avLst/>
          </a:prstGeom>
        </p:spPr>
      </p:pic>
      <p:sp>
        <p:nvSpPr>
          <p:cNvPr id="7" name="Text 3"/>
          <p:cNvSpPr/>
          <p:nvPr/>
        </p:nvSpPr>
        <p:spPr>
          <a:xfrm>
            <a:off x="6999565" y="2265521"/>
            <a:ext cx="2394942" cy="389930"/>
          </a:xfrm>
          <a:prstGeom prst="rect">
            <a:avLst/>
          </a:prstGeom>
          <a:noFill/>
          <a:ln/>
        </p:spPr>
        <p:txBody>
          <a:bodyPr wrap="none" lIns="0" tIns="0" rIns="0" bIns="0" rtlCol="0" anchor="t"/>
          <a:lstStyle/>
          <a:p>
            <a:pPr algn="l" indent="0" marL="0">
              <a:lnSpc>
                <a:spcPts val="3050"/>
              </a:lnSpc>
              <a:buNone/>
            </a:pPr>
            <a:r>
              <a:rPr lang="en-US" sz="2450" b="1" dirty="0">
                <a:solidFill>
                  <a:srgbClr val="272525"/>
                </a:solidFill>
                <a:latin typeface="Petrona Bold" pitchFamily="34" charset="0"/>
                <a:ea typeface="Petrona Bold" pitchFamily="34" charset="-122"/>
                <a:cs typeface="Petrona Bold" pitchFamily="34" charset="-120"/>
              </a:rPr>
              <a:t>Xử lý dữ liệu</a:t>
            </a:r>
            <a:endParaRPr lang="en-US" sz="2450" dirty="0"/>
          </a:p>
        </p:txBody>
      </p:sp>
      <p:sp>
        <p:nvSpPr>
          <p:cNvPr id="8" name="Text 4"/>
          <p:cNvSpPr/>
          <p:nvPr/>
        </p:nvSpPr>
        <p:spPr>
          <a:xfrm>
            <a:off x="6999565" y="2791539"/>
            <a:ext cx="2394942" cy="3266321"/>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Hiển thị danh sách sinh viên dưới dạng bảng</a:t>
            </a:r>
            <a:endParaRPr lang="en-US" sz="1750" dirty="0"/>
          </a:p>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Tìm kiếm sinh viên theo Tên hoặc Mã sinh viên</a:t>
            </a:r>
            <a:endParaRPr lang="en-US" sz="1750" dirty="0"/>
          </a:p>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Sắp xếp danh sách theo Điểm số (Tăng/Giảm dần)</a:t>
            </a:r>
            <a:endParaRPr lang="en-US" sz="1750" dirty="0"/>
          </a:p>
        </p:txBody>
      </p:sp>
      <p:pic>
        <p:nvPicPr>
          <p:cNvPr id="9" name="Image 2" descr="preencoded.png">    </p:cNvPr>
          <p:cNvPicPr>
            <a:picLocks noChangeAspect="1"/>
          </p:cNvPicPr>
          <p:nvPr/>
        </p:nvPicPr>
        <p:blipFill>
          <a:blip r:embed="rId3"/>
          <a:stretch>
            <a:fillRect/>
          </a:stretch>
        </p:blipFill>
        <p:spPr>
          <a:xfrm>
            <a:off x="9677995" y="2265521"/>
            <a:ext cx="1480185" cy="1480185"/>
          </a:xfrm>
          <a:prstGeom prst="rect">
            <a:avLst/>
          </a:prstGeom>
        </p:spPr>
      </p:pic>
      <p:sp>
        <p:nvSpPr>
          <p:cNvPr id="10" name="Text 5"/>
          <p:cNvSpPr/>
          <p:nvPr/>
        </p:nvSpPr>
        <p:spPr>
          <a:xfrm>
            <a:off x="11441668" y="2265521"/>
            <a:ext cx="2394942" cy="389930"/>
          </a:xfrm>
          <a:prstGeom prst="rect">
            <a:avLst/>
          </a:prstGeom>
          <a:noFill/>
          <a:ln/>
        </p:spPr>
        <p:txBody>
          <a:bodyPr wrap="none" lIns="0" tIns="0" rIns="0" bIns="0" rtlCol="0" anchor="t"/>
          <a:lstStyle/>
          <a:p>
            <a:pPr algn="l" indent="0" marL="0">
              <a:lnSpc>
                <a:spcPts val="3050"/>
              </a:lnSpc>
              <a:buNone/>
            </a:pPr>
            <a:r>
              <a:rPr lang="en-US" sz="2450" b="1" dirty="0">
                <a:solidFill>
                  <a:srgbClr val="272525"/>
                </a:solidFill>
                <a:latin typeface="Petrona Bold" pitchFamily="34" charset="0"/>
                <a:ea typeface="Petrona Bold" pitchFamily="34" charset="-122"/>
                <a:cs typeface="Petrona Bold" pitchFamily="34" charset="-120"/>
              </a:rPr>
              <a:t>Thống kê</a:t>
            </a:r>
            <a:endParaRPr lang="en-US" sz="2450" dirty="0"/>
          </a:p>
        </p:txBody>
      </p:sp>
      <p:sp>
        <p:nvSpPr>
          <p:cNvPr id="11" name="Text 6"/>
          <p:cNvSpPr/>
          <p:nvPr/>
        </p:nvSpPr>
        <p:spPr>
          <a:xfrm>
            <a:off x="11441668" y="2791539"/>
            <a:ext cx="2394942" cy="2540472"/>
          </a:xfrm>
          <a:prstGeom prst="rect">
            <a:avLst/>
          </a:prstGeom>
          <a:noFill/>
          <a:ln/>
        </p:spPr>
        <p:txBody>
          <a:bodyPr wrap="square" lIns="0" tIns="0" rIns="0" bIns="0" rtlCol="0" anchor="t"/>
          <a:lstStyle/>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Đếm số lượng sinh viên đạt loại Giỏi</a:t>
            </a:r>
            <a:endParaRPr lang="en-US" sz="1750" dirty="0"/>
          </a:p>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Đếm số lượng sinh viên đạt loại Khá</a:t>
            </a:r>
            <a:endParaRPr lang="en-US" sz="1750" dirty="0"/>
          </a:p>
          <a:p>
            <a:pPr algn="l" marL="342900" indent="-342900">
              <a:lnSpc>
                <a:spcPts val="2850"/>
              </a:lnSpc>
              <a:buSzPct val="100000"/>
              <a:buChar char="•"/>
            </a:pPr>
            <a:r>
              <a:rPr lang="en-US" sz="1750" dirty="0">
                <a:solidFill>
                  <a:srgbClr val="272525"/>
                </a:solidFill>
                <a:latin typeface="Inter" pitchFamily="34" charset="0"/>
                <a:ea typeface="Inter" pitchFamily="34" charset="-122"/>
                <a:cs typeface="Inter" pitchFamily="34" charset="-120"/>
              </a:rPr>
              <a:t>Đếm số lượng sinh viên đạt loại Trung bình</a:t>
            </a:r>
            <a:endParaRPr lang="en-US" sz="1750" dirty="0"/>
          </a:p>
        </p:txBody>
      </p:sp>
      <p:sp>
        <p:nvSpPr>
          <p:cNvPr id="12" name="Text 7"/>
          <p:cNvSpPr/>
          <p:nvPr/>
        </p:nvSpPr>
        <p:spPr>
          <a:xfrm>
            <a:off x="793790" y="5996139"/>
            <a:ext cx="13042821" cy="725805"/>
          </a:xfrm>
          <a:prstGeom prst="rect">
            <a:avLst/>
          </a:prstGeom>
          <a:noFill/>
          <a:ln/>
        </p:spPr>
        <p:txBody>
          <a:bodyPr wrap="square" lIns="0" tIns="0" rIns="0" bIns="0" rtlCol="0" anchor="t"/>
          <a:lstStyle/>
          <a:p>
            <a:pPr algn="l" indent="0" marL="0">
              <a:lnSpc>
                <a:spcPts val="2850"/>
              </a:lnSpc>
              <a:buNone/>
            </a:pPr>
            <a:r>
              <a:rPr lang="en-US" sz="1750" dirty="0">
                <a:solidFill>
                  <a:srgbClr val="272525"/>
                </a:solidFill>
                <a:latin typeface="Inter" pitchFamily="34" charset="0"/>
                <a:ea typeface="Inter" pitchFamily="34" charset="-122"/>
                <a:cs typeface="Inter" pitchFamily="34" charset="-120"/>
              </a:rPr>
              <a:t>Các chức năng này được thiết kế để đảm bảo hệ thống hoạt động hiệu quả, dễ sử dụng và cung cấp thông tin chính xác cho người dùng.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1487805" y="485775"/>
            <a:ext cx="6185059" cy="580549"/>
          </a:xfrm>
          <a:prstGeom prst="rect">
            <a:avLst/>
          </a:prstGeom>
          <a:noFill/>
          <a:ln/>
        </p:spPr>
        <p:txBody>
          <a:bodyPr wrap="none" lIns="0" tIns="0" rIns="0" bIns="0" rtlCol="0" anchor="t"/>
          <a:lstStyle/>
          <a:p>
            <a:pPr algn="l" indent="0" marL="0">
              <a:lnSpc>
                <a:spcPts val="4550"/>
              </a:lnSpc>
              <a:buNone/>
            </a:pPr>
            <a:r>
              <a:rPr lang="en-US" sz="3650" b="1" dirty="0">
                <a:solidFill>
                  <a:srgbClr val="F95F88"/>
                </a:solidFill>
                <a:latin typeface="Petrona Bold" pitchFamily="34" charset="0"/>
                <a:ea typeface="Petrona Bold" pitchFamily="34" charset="-122"/>
                <a:cs typeface="Petrona Bold" pitchFamily="34" charset="-120"/>
              </a:rPr>
              <a:t>Kiến thức &amp; Kỹ thuật áp dụng</a:t>
            </a:r>
            <a:endParaRPr lang="en-US" sz="3650" dirty="0"/>
          </a:p>
        </p:txBody>
      </p:sp>
      <p:sp>
        <p:nvSpPr>
          <p:cNvPr id="3" name="Shape 1"/>
          <p:cNvSpPr/>
          <p:nvPr/>
        </p:nvSpPr>
        <p:spPr>
          <a:xfrm>
            <a:off x="1487805" y="1396365"/>
            <a:ext cx="5621298" cy="2196346"/>
          </a:xfrm>
          <a:prstGeom prst="roundRect">
            <a:avLst>
              <a:gd name="adj" fmla="val 3230"/>
            </a:avLst>
          </a:prstGeom>
          <a:solidFill>
            <a:srgbClr val="E0D7F4"/>
          </a:solidFill>
          <a:ln w="7620">
            <a:solidFill>
              <a:srgbClr val="C6BDDA"/>
            </a:solidFill>
            <a:prstDash val="solid"/>
          </a:ln>
        </p:spPr>
      </p:sp>
      <p:sp>
        <p:nvSpPr>
          <p:cNvPr id="4" name="Shape 2"/>
          <p:cNvSpPr/>
          <p:nvPr/>
        </p:nvSpPr>
        <p:spPr>
          <a:xfrm>
            <a:off x="1664256" y="1572816"/>
            <a:ext cx="506611" cy="506611"/>
          </a:xfrm>
          <a:prstGeom prst="roundRect">
            <a:avLst>
              <a:gd name="adj" fmla="val 18047547"/>
            </a:avLst>
          </a:prstGeom>
          <a:solidFill>
            <a:srgbClr val="6237C8"/>
          </a:solidFill>
          <a:ln/>
        </p:spPr>
      </p:sp>
      <p:pic>
        <p:nvPicPr>
          <p:cNvPr id="5" name="Image 0" descr="preencoded.png">    </p:cNvPr>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1803559" y="1712119"/>
            <a:ext cx="228005" cy="228005"/>
          </a:xfrm>
          <a:prstGeom prst="rect">
            <a:avLst/>
          </a:prstGeom>
        </p:spPr>
      </p:pic>
      <p:sp>
        <p:nvSpPr>
          <p:cNvPr id="6" name="Text 3"/>
          <p:cNvSpPr/>
          <p:nvPr/>
        </p:nvSpPr>
        <p:spPr>
          <a:xfrm>
            <a:off x="1664256" y="2205157"/>
            <a:ext cx="2322433" cy="290274"/>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Ngôn ngữ &amp; Công cụ</a:t>
            </a:r>
            <a:endParaRPr lang="en-US" sz="1800" dirty="0"/>
          </a:p>
        </p:txBody>
      </p:sp>
      <p:sp>
        <p:nvSpPr>
          <p:cNvPr id="7" name="Text 4"/>
          <p:cNvSpPr/>
          <p:nvPr/>
        </p:nvSpPr>
        <p:spPr>
          <a:xfrm>
            <a:off x="1664256" y="2621161"/>
            <a:ext cx="5268397" cy="707252"/>
          </a:xfrm>
          <a:prstGeom prst="rect">
            <a:avLst/>
          </a:prstGeom>
          <a:noFill/>
          <a:ln/>
        </p:spPr>
        <p:txBody>
          <a:bodyPr wrap="square" lIns="0" tIns="0" rIns="0" bIns="0" rtlCol="0" anchor="t"/>
          <a:lstStyle/>
          <a:p>
            <a:pPr algn="l" marL="342900" indent="-342900">
              <a:lnSpc>
                <a:spcPts val="1850"/>
              </a:lnSpc>
              <a:buSzPct val="100000"/>
              <a:buChar char="•"/>
            </a:pPr>
            <a:r>
              <a:rPr lang="en-US" sz="1300" dirty="0">
                <a:solidFill>
                  <a:srgbClr val="272525"/>
                </a:solidFill>
                <a:latin typeface="Inter" pitchFamily="34" charset="0"/>
                <a:ea typeface="Inter" pitchFamily="34" charset="-122"/>
                <a:cs typeface="Inter" pitchFamily="34" charset="-120"/>
              </a:rPr>
              <a:t>Java JDK 17 (hoặc 21)</a:t>
            </a:r>
            <a:endParaRPr lang="en-US" sz="1300" dirty="0"/>
          </a:p>
          <a:p>
            <a:pPr algn="l" marL="342900" indent="-342900">
              <a:lnSpc>
                <a:spcPts val="1850"/>
              </a:lnSpc>
              <a:buSzPct val="100000"/>
              <a:buChar char="•"/>
            </a:pPr>
            <a:r>
              <a:rPr lang="en-US" sz="1300" dirty="0">
                <a:solidFill>
                  <a:srgbClr val="272525"/>
                </a:solidFill>
                <a:latin typeface="Inter" pitchFamily="34" charset="0"/>
                <a:ea typeface="Inter" pitchFamily="34" charset="-122"/>
                <a:cs typeface="Inter" pitchFamily="34" charset="-120"/>
              </a:rPr>
              <a:t>IntelliJ IDEA</a:t>
            </a:r>
            <a:endParaRPr lang="en-US" sz="1300" dirty="0"/>
          </a:p>
          <a:p>
            <a:pPr algn="l" marL="342900" indent="-342900">
              <a:lnSpc>
                <a:spcPts val="1850"/>
              </a:lnSpc>
              <a:buSzPct val="100000"/>
              <a:buChar char="•"/>
            </a:pPr>
            <a:r>
              <a:rPr lang="en-US" sz="1300" dirty="0">
                <a:solidFill>
                  <a:srgbClr val="272525"/>
                </a:solidFill>
                <a:latin typeface="Inter" pitchFamily="34" charset="0"/>
                <a:ea typeface="Inter" pitchFamily="34" charset="-122"/>
                <a:cs typeface="Inter" pitchFamily="34" charset="-120"/>
              </a:rPr>
              <a:t>Git/GitHub</a:t>
            </a:r>
            <a:endParaRPr lang="en-US" sz="1300" dirty="0"/>
          </a:p>
        </p:txBody>
      </p:sp>
      <p:sp>
        <p:nvSpPr>
          <p:cNvPr id="8" name="Shape 5"/>
          <p:cNvSpPr/>
          <p:nvPr/>
        </p:nvSpPr>
        <p:spPr>
          <a:xfrm>
            <a:off x="1487805" y="3630593"/>
            <a:ext cx="5621298" cy="2755702"/>
          </a:xfrm>
          <a:prstGeom prst="roundRect">
            <a:avLst>
              <a:gd name="adj" fmla="val 2574"/>
            </a:avLst>
          </a:prstGeom>
          <a:solidFill>
            <a:srgbClr val="E0D7F4"/>
          </a:solidFill>
          <a:ln w="7620">
            <a:solidFill>
              <a:srgbClr val="C6BDDA"/>
            </a:solidFill>
            <a:prstDash val="solid"/>
          </a:ln>
        </p:spPr>
      </p:sp>
      <p:sp>
        <p:nvSpPr>
          <p:cNvPr id="9" name="Shape 6"/>
          <p:cNvSpPr/>
          <p:nvPr/>
        </p:nvSpPr>
        <p:spPr>
          <a:xfrm>
            <a:off x="1664256" y="3807044"/>
            <a:ext cx="506611" cy="506611"/>
          </a:xfrm>
          <a:prstGeom prst="roundRect">
            <a:avLst>
              <a:gd name="adj" fmla="val 18047547"/>
            </a:avLst>
          </a:prstGeom>
          <a:solidFill>
            <a:srgbClr val="6237C8"/>
          </a:solidFill>
          <a:ln/>
        </p:spPr>
      </p:sp>
      <p:pic>
        <p:nvPicPr>
          <p:cNvPr id="10" name="Image 1" descr="preencoded.png">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803559" y="3946347"/>
            <a:ext cx="228005" cy="228005"/>
          </a:xfrm>
          <a:prstGeom prst="rect">
            <a:avLst/>
          </a:prstGeom>
        </p:spPr>
      </p:pic>
      <p:sp>
        <p:nvSpPr>
          <p:cNvPr id="11" name="Text 7"/>
          <p:cNvSpPr/>
          <p:nvPr/>
        </p:nvSpPr>
        <p:spPr>
          <a:xfrm>
            <a:off x="1664256" y="4439385"/>
            <a:ext cx="2322433" cy="290274"/>
          </a:xfrm>
          <a:prstGeom prst="rect">
            <a:avLst/>
          </a:prstGeom>
          <a:noFill/>
          <a:ln/>
        </p:spPr>
        <p:txBody>
          <a:bodyPr wrap="none" lIns="0" tIns="0" rIns="0" bIns="0" rtlCol="0" anchor="t"/>
          <a:lstStyle/>
          <a:p>
            <a:pPr algn="l" indent="0" marL="0">
              <a:lnSpc>
                <a:spcPts val="2250"/>
              </a:lnSpc>
              <a:buNone/>
            </a:pPr>
            <a:r>
              <a:rPr lang="en-US" sz="1800" b="1" dirty="0">
                <a:solidFill>
                  <a:srgbClr val="272525"/>
                </a:solidFill>
                <a:latin typeface="Petrona Bold" pitchFamily="34" charset="0"/>
                <a:ea typeface="Petrona Bold" pitchFamily="34" charset="-122"/>
                <a:cs typeface="Petrona Bold" pitchFamily="34" charset="-120"/>
              </a:rPr>
              <a:t>Kỹ thuật lập trình</a:t>
            </a:r>
            <a:endParaRPr lang="en-US" sz="1800" dirty="0"/>
          </a:p>
        </p:txBody>
      </p:sp>
      <p:sp>
        <p:nvSpPr>
          <p:cNvPr id="12" name="Text 8"/>
          <p:cNvSpPr/>
          <p:nvPr/>
        </p:nvSpPr>
        <p:spPr>
          <a:xfrm>
            <a:off x="1664256" y="4855389"/>
            <a:ext cx="5268397" cy="1178753"/>
          </a:xfrm>
          <a:prstGeom prst="rect">
            <a:avLst/>
          </a:prstGeom>
          <a:noFill/>
          <a:ln/>
        </p:spPr>
        <p:txBody>
          <a:bodyPr wrap="square" lIns="0" tIns="0" rIns="0" bIns="0" rtlCol="0" anchor="t"/>
          <a:lstStyle/>
          <a:p>
            <a:pPr algn="l" marL="342900" indent="-342900">
              <a:lnSpc>
                <a:spcPts val="1850"/>
              </a:lnSpc>
              <a:buSzPct val="100000"/>
              <a:buChar char="•"/>
            </a:pPr>
            <a:r>
              <a:rPr lang="en-US" sz="1300" dirty="0">
                <a:solidFill>
                  <a:srgbClr val="272525"/>
                </a:solidFill>
                <a:latin typeface="Inter" pitchFamily="34" charset="0"/>
                <a:ea typeface="Inter" pitchFamily="34" charset="-122"/>
                <a:cs typeface="Inter" pitchFamily="34" charset="-120"/>
              </a:rPr>
              <a:t>Mảng/ArrayList: Lưu trữ dữ liệu</a:t>
            </a:r>
            <a:endParaRPr lang="en-US" sz="1300" dirty="0"/>
          </a:p>
          <a:p>
            <a:pPr algn="l" marL="342900" indent="-342900">
              <a:lnSpc>
                <a:spcPts val="1850"/>
              </a:lnSpc>
              <a:buSzPct val="100000"/>
              <a:buChar char="•"/>
            </a:pPr>
            <a:r>
              <a:rPr lang="en-US" sz="1300" dirty="0">
                <a:solidFill>
                  <a:srgbClr val="272525"/>
                </a:solidFill>
                <a:latin typeface="Inter" pitchFamily="34" charset="0"/>
                <a:ea typeface="Inter" pitchFamily="34" charset="-122"/>
                <a:cs typeface="Inter" pitchFamily="34" charset="-120"/>
              </a:rPr>
              <a:t>Regex: Kiểm tra định dạng (Email, SĐT)</a:t>
            </a:r>
            <a:endParaRPr lang="en-US" sz="1300" dirty="0"/>
          </a:p>
          <a:p>
            <a:pPr algn="l" marL="342900" indent="-342900">
              <a:lnSpc>
                <a:spcPts val="1850"/>
              </a:lnSpc>
              <a:buSzPct val="100000"/>
              <a:buChar char="•"/>
            </a:pPr>
            <a:r>
              <a:rPr lang="en-US" sz="1300" dirty="0">
                <a:solidFill>
                  <a:srgbClr val="272525"/>
                </a:solidFill>
                <a:latin typeface="Inter" pitchFamily="34" charset="0"/>
                <a:ea typeface="Inter" pitchFamily="34" charset="-122"/>
                <a:cs typeface="Inter" pitchFamily="34" charset="-120"/>
              </a:rPr>
              <a:t>String Processing: Chuẩn hóa tên</a:t>
            </a:r>
            <a:endParaRPr lang="en-US" sz="1300" dirty="0"/>
          </a:p>
          <a:p>
            <a:pPr algn="l" marL="342900" indent="-342900">
              <a:lnSpc>
                <a:spcPts val="1850"/>
              </a:lnSpc>
              <a:buSzPct val="100000"/>
              <a:buChar char="•"/>
            </a:pPr>
            <a:r>
              <a:rPr lang="en-US" sz="1300" dirty="0">
                <a:solidFill>
                  <a:srgbClr val="272525"/>
                </a:solidFill>
                <a:latin typeface="Inter" pitchFamily="34" charset="0"/>
                <a:ea typeface="Inter" pitchFamily="34" charset="-122"/>
                <a:cs typeface="Inter" pitchFamily="34" charset="-120"/>
              </a:rPr>
              <a:t>Sorting Algorithm: Bubble Sort, Collections.sort</a:t>
            </a:r>
            <a:endParaRPr lang="en-US" sz="1300" dirty="0"/>
          </a:p>
          <a:p>
            <a:pPr algn="l" marL="342900" indent="-342900">
              <a:lnSpc>
                <a:spcPts val="1850"/>
              </a:lnSpc>
              <a:buSzPct val="100000"/>
              <a:buChar char="•"/>
            </a:pPr>
            <a:r>
              <a:rPr lang="en-US" sz="1300" dirty="0">
                <a:solidFill>
                  <a:srgbClr val="272525"/>
                </a:solidFill>
                <a:latin typeface="Inter" pitchFamily="34" charset="0"/>
                <a:ea typeface="Inter" pitchFamily="34" charset="-122"/>
                <a:cs typeface="Inter" pitchFamily="34" charset="-120"/>
              </a:rPr>
              <a:t>OOP: Class Student, Tính đóng gói</a:t>
            </a:r>
            <a:endParaRPr lang="en-US" sz="1300" dirty="0"/>
          </a:p>
        </p:txBody>
      </p:sp>
      <p:pic>
        <p:nvPicPr>
          <p:cNvPr id="13" name="Image 2" descr="preencoded.png">    </p:cNvPr>
          <p:cNvPicPr>
            <a:picLocks noChangeAspect="1"/>
          </p:cNvPicPr>
          <p:nvPr/>
        </p:nvPicPr>
        <p:blipFill>
          <a:blip r:embed="rId5"/>
          <a:stretch>
            <a:fillRect/>
          </a:stretch>
        </p:blipFill>
        <p:spPr>
          <a:xfrm>
            <a:off x="7528679" y="1396365"/>
            <a:ext cx="5621298" cy="5621298"/>
          </a:xfrm>
          <a:prstGeom prst="rect">
            <a:avLst/>
          </a:prstGeom>
        </p:spPr>
      </p:pic>
      <p:sp>
        <p:nvSpPr>
          <p:cNvPr id="14" name="Text 9"/>
          <p:cNvSpPr/>
          <p:nvPr/>
        </p:nvSpPr>
        <p:spPr>
          <a:xfrm>
            <a:off x="7528679" y="6895560"/>
            <a:ext cx="5621298" cy="471488"/>
          </a:xfrm>
          <a:prstGeom prst="rect">
            <a:avLst/>
          </a:prstGeom>
          <a:noFill/>
          <a:ln/>
        </p:spPr>
        <p:txBody>
          <a:bodyPr wrap="square" lIns="0" tIns="0" rIns="0" bIns="0" rtlCol="0" anchor="t"/>
          <a:lstStyle/>
          <a:p>
            <a:pPr algn="l" indent="0" marL="0">
              <a:lnSpc>
                <a:spcPts val="1850"/>
              </a:lnSpc>
              <a:buNone/>
            </a:pPr>
            <a:r>
              <a:rPr lang="en-US" sz="1300" dirty="0">
                <a:solidFill>
                  <a:srgbClr val="272525"/>
                </a:solidFill>
                <a:latin typeface="Inter" pitchFamily="34" charset="0"/>
                <a:ea typeface="Inter" pitchFamily="34" charset="-122"/>
                <a:cs typeface="Inter" pitchFamily="34" charset="-120"/>
              </a:rPr>
              <a:t>Chúng tôi đã vận dụng linh hoạt các kiến thức đã học từ lý thuyết đến thực hành, kết hợp các công cụ hiện đại để phát triển dự án này.</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2719387" y="508040"/>
            <a:ext cx="6774656" cy="457914"/>
          </a:xfrm>
          <a:prstGeom prst="rect">
            <a:avLst/>
          </a:prstGeom>
          <a:noFill/>
          <a:ln/>
        </p:spPr>
        <p:txBody>
          <a:bodyPr wrap="none" lIns="0" tIns="0" rIns="0" bIns="0" rtlCol="0" anchor="t"/>
          <a:lstStyle/>
          <a:p>
            <a:pPr algn="l" indent="0" marL="0">
              <a:lnSpc>
                <a:spcPts val="3600"/>
              </a:lnSpc>
              <a:buNone/>
            </a:pPr>
            <a:r>
              <a:rPr lang="en-US" sz="2850" b="1" dirty="0">
                <a:solidFill>
                  <a:srgbClr val="F95F88"/>
                </a:solidFill>
                <a:latin typeface="Petrona Bold" pitchFamily="34" charset="0"/>
                <a:ea typeface="Petrona Bold" pitchFamily="34" charset="-122"/>
                <a:cs typeface="Petrona Bold" pitchFamily="34" charset="-120"/>
              </a:rPr>
              <a:t>Demo Code tâm đắc nhất: Chuẩn hóa tên</a:t>
            </a:r>
            <a:endParaRPr lang="en-US" sz="2850" dirty="0"/>
          </a:p>
        </p:txBody>
      </p:sp>
      <p:sp>
        <p:nvSpPr>
          <p:cNvPr id="3" name="Text 1"/>
          <p:cNvSpPr/>
          <p:nvPr/>
        </p:nvSpPr>
        <p:spPr>
          <a:xfrm>
            <a:off x="2719387" y="1161455"/>
            <a:ext cx="2197894" cy="274677"/>
          </a:xfrm>
          <a:prstGeom prst="rect">
            <a:avLst/>
          </a:prstGeom>
          <a:noFill/>
          <a:ln/>
        </p:spPr>
        <p:txBody>
          <a:bodyPr wrap="none" lIns="0" tIns="0" rIns="0" bIns="0" rtlCol="0" anchor="t"/>
          <a:lstStyle/>
          <a:p>
            <a:pPr algn="l" indent="0" marL="0">
              <a:lnSpc>
                <a:spcPts val="2150"/>
              </a:lnSpc>
              <a:buNone/>
            </a:pPr>
            <a:r>
              <a:rPr lang="en-US" sz="1700" b="1" dirty="0">
                <a:solidFill>
                  <a:srgbClr val="F95F88"/>
                </a:solidFill>
                <a:latin typeface="Petrona Bold" pitchFamily="34" charset="0"/>
                <a:ea typeface="Petrona Bold" pitchFamily="34" charset="-122"/>
                <a:cs typeface="Petrona Bold" pitchFamily="34" charset="-120"/>
              </a:rPr>
              <a:t>Vấn đề</a:t>
            </a:r>
            <a:endParaRPr lang="en-US" sz="1700" dirty="0"/>
          </a:p>
        </p:txBody>
      </p:sp>
      <p:sp>
        <p:nvSpPr>
          <p:cNvPr id="4" name="Text 2"/>
          <p:cNvSpPr/>
          <p:nvPr/>
        </p:nvSpPr>
        <p:spPr>
          <a:xfrm>
            <a:off x="2719387" y="1514356"/>
            <a:ext cx="4433292" cy="507206"/>
          </a:xfrm>
          <a:prstGeom prst="rect">
            <a:avLst/>
          </a:prstGeom>
          <a:noFill/>
          <a:ln/>
        </p:spPr>
        <p:txBody>
          <a:bodyPr wrap="square" lIns="0" tIns="0" rIns="0" bIns="0" rtlCol="0" anchor="t"/>
          <a:lstStyle/>
          <a:p>
            <a:pPr algn="l" indent="0" marL="0">
              <a:lnSpc>
                <a:spcPts val="1300"/>
              </a:lnSpc>
              <a:buNone/>
            </a:pPr>
            <a:r>
              <a:rPr lang="en-US" sz="1000" dirty="0">
                <a:solidFill>
                  <a:srgbClr val="272525"/>
                </a:solidFill>
                <a:latin typeface="Inter" pitchFamily="34" charset="0"/>
                <a:ea typeface="Inter" pitchFamily="34" charset="-122"/>
                <a:cs typeface="Inter" pitchFamily="34" charset="-120"/>
              </a:rPr>
              <a:t>Người dùng thường nhập tên với nhiều khoảng trắng thừa, chữ hoa chữ thường lộn xộn. Làm thế nào để chuẩn hóa tên thành định dạng đẹp và nhất quán?</a:t>
            </a:r>
            <a:endParaRPr lang="en-US" sz="1000" dirty="0"/>
          </a:p>
        </p:txBody>
      </p:sp>
      <p:pic>
        <p:nvPicPr>
          <p:cNvPr id="5" name="Image 0" descr="preencoded.png">    </p:cNvPr>
          <p:cNvPicPr>
            <a:picLocks noChangeAspect="1"/>
          </p:cNvPicPr>
          <p:nvPr/>
        </p:nvPicPr>
        <p:blipFill>
          <a:blip r:embed="rId1"/>
          <a:stretch>
            <a:fillRect/>
          </a:stretch>
        </p:blipFill>
        <p:spPr>
          <a:xfrm>
            <a:off x="2719387" y="2109549"/>
            <a:ext cx="4433292" cy="4433292"/>
          </a:xfrm>
          <a:prstGeom prst="rect">
            <a:avLst/>
          </a:prstGeom>
        </p:spPr>
      </p:pic>
      <p:sp>
        <p:nvSpPr>
          <p:cNvPr id="6" name="Text 3"/>
          <p:cNvSpPr/>
          <p:nvPr/>
        </p:nvSpPr>
        <p:spPr>
          <a:xfrm>
            <a:off x="7485102" y="1161455"/>
            <a:ext cx="2197894" cy="274677"/>
          </a:xfrm>
          <a:prstGeom prst="rect">
            <a:avLst/>
          </a:prstGeom>
          <a:noFill/>
          <a:ln/>
        </p:spPr>
        <p:txBody>
          <a:bodyPr wrap="none" lIns="0" tIns="0" rIns="0" bIns="0" rtlCol="0" anchor="t"/>
          <a:lstStyle/>
          <a:p>
            <a:pPr algn="l" indent="0" marL="0">
              <a:lnSpc>
                <a:spcPts val="2150"/>
              </a:lnSpc>
              <a:buNone/>
            </a:pPr>
            <a:r>
              <a:rPr lang="en-US" sz="1700" b="1" dirty="0">
                <a:solidFill>
                  <a:srgbClr val="F95F88"/>
                </a:solidFill>
                <a:latin typeface="Petrona Bold" pitchFamily="34" charset="0"/>
                <a:ea typeface="Petrona Bold" pitchFamily="34" charset="-122"/>
                <a:cs typeface="Petrona Bold" pitchFamily="34" charset="-120"/>
              </a:rPr>
              <a:t>Giải pháp</a:t>
            </a:r>
            <a:endParaRPr lang="en-US" sz="1700" dirty="0"/>
          </a:p>
        </p:txBody>
      </p:sp>
      <p:sp>
        <p:nvSpPr>
          <p:cNvPr id="7" name="Text 4"/>
          <p:cNvSpPr/>
          <p:nvPr/>
        </p:nvSpPr>
        <p:spPr>
          <a:xfrm>
            <a:off x="7485102" y="1514356"/>
            <a:ext cx="4433292" cy="507206"/>
          </a:xfrm>
          <a:prstGeom prst="rect">
            <a:avLst/>
          </a:prstGeom>
          <a:noFill/>
          <a:ln/>
        </p:spPr>
        <p:txBody>
          <a:bodyPr wrap="square" lIns="0" tIns="0" rIns="0" bIns="0" rtlCol="0" anchor="t"/>
          <a:lstStyle/>
          <a:p>
            <a:pPr algn="l" indent="0" marL="0">
              <a:lnSpc>
                <a:spcPts val="1300"/>
              </a:lnSpc>
              <a:buNone/>
            </a:pPr>
            <a:r>
              <a:rPr lang="en-US" sz="1000" dirty="0">
                <a:solidFill>
                  <a:srgbClr val="272525"/>
                </a:solidFill>
                <a:latin typeface="Inter" pitchFamily="34" charset="0"/>
                <a:ea typeface="Inter" pitchFamily="34" charset="-122"/>
                <a:cs typeface="Inter" pitchFamily="34" charset="-120"/>
              </a:rPr>
              <a:t>Sử dụng phương pháp tách chuỗi (split), loại bỏ khoảng trắng thừa (trim) và dùng StringBuilder để xây dựng lại chuỗi tên theo định dạng chuẩn (ví dụ: viết hoa chữ cái đầu của mỗi từ).</a:t>
            </a:r>
            <a:endParaRPr lang="en-US" sz="1000" dirty="0"/>
          </a:p>
        </p:txBody>
      </p:sp>
      <p:sp>
        <p:nvSpPr>
          <p:cNvPr id="8" name="Text 5"/>
          <p:cNvSpPr/>
          <p:nvPr/>
        </p:nvSpPr>
        <p:spPr>
          <a:xfrm>
            <a:off x="7485102" y="2091928"/>
            <a:ext cx="4433292" cy="338138"/>
          </a:xfrm>
          <a:prstGeom prst="rect">
            <a:avLst/>
          </a:prstGeom>
          <a:noFill/>
          <a:ln/>
        </p:spPr>
        <p:txBody>
          <a:bodyPr wrap="square" lIns="0" tIns="0" rIns="0" bIns="0" rtlCol="0" anchor="t"/>
          <a:lstStyle/>
          <a:p>
            <a:pPr algn="l" indent="0" marL="0">
              <a:lnSpc>
                <a:spcPts val="1300"/>
              </a:lnSpc>
              <a:buNone/>
            </a:pPr>
            <a:r>
              <a:rPr lang="en-US" sz="1000" dirty="0">
                <a:solidFill>
                  <a:srgbClr val="272525"/>
                </a:solidFill>
                <a:latin typeface="Inter" pitchFamily="34" charset="0"/>
                <a:ea typeface="Inter" pitchFamily="34" charset="-122"/>
                <a:cs typeface="Inter" pitchFamily="34" charset="-120"/>
              </a:rPr>
              <a:t>Đây là đoạn mã xử lý giúp tên sinh viên luôn được hiển thị một cách gọn gàng và chuyên nghiệp.</a:t>
            </a:r>
            <a:endParaRPr lang="en-US" sz="1000" dirty="0"/>
          </a:p>
        </p:txBody>
      </p:sp>
      <p:pic>
        <p:nvPicPr>
          <p:cNvPr id="9" name="Image 1" descr="preencoded.png">    </p:cNvPr>
          <p:cNvPicPr>
            <a:picLocks noChangeAspect="1"/>
          </p:cNvPicPr>
          <p:nvPr/>
        </p:nvPicPr>
        <p:blipFill>
          <a:blip r:embed="rId2"/>
          <a:stretch>
            <a:fillRect/>
          </a:stretch>
        </p:blipFill>
        <p:spPr>
          <a:xfrm>
            <a:off x="7485102" y="2518053"/>
            <a:ext cx="4433292" cy="4433292"/>
          </a:xfrm>
          <a:prstGeom prst="rect">
            <a:avLst/>
          </a:prstGeom>
        </p:spPr>
      </p:pic>
      <p:sp>
        <p:nvSpPr>
          <p:cNvPr id="10" name="Shape 6"/>
          <p:cNvSpPr/>
          <p:nvPr/>
        </p:nvSpPr>
        <p:spPr>
          <a:xfrm>
            <a:off x="2719387" y="7127319"/>
            <a:ext cx="9191506" cy="594122"/>
          </a:xfrm>
          <a:prstGeom prst="roundRect">
            <a:avLst>
              <a:gd name="adj" fmla="val 9417"/>
            </a:avLst>
          </a:prstGeom>
          <a:solidFill>
            <a:srgbClr val="D0C3EE"/>
          </a:solidFill>
          <a:ln/>
        </p:spPr>
      </p:sp>
      <p:pic>
        <p:nvPicPr>
          <p:cNvPr id="11" name="Image 2" descr="preencoded.png">    </p:cNvPr>
          <p:cNvPicPr>
            <a:picLocks noChangeAspect="1"/>
          </p:cNvPicPr>
          <p:nvPr/>
        </p:nvPicPr>
        <p:blipFill>
          <a:blip r:embed="rId3"/>
          <a:stretch>
            <a:fillRect/>
          </a:stretch>
        </p:blipFill>
        <p:spPr>
          <a:xfrm>
            <a:off x="2852499" y="7306628"/>
            <a:ext cx="166449" cy="133112"/>
          </a:xfrm>
          <a:prstGeom prst="rect">
            <a:avLst/>
          </a:prstGeom>
        </p:spPr>
      </p:pic>
      <p:sp>
        <p:nvSpPr>
          <p:cNvPr id="12" name="Text 7"/>
          <p:cNvSpPr/>
          <p:nvPr/>
        </p:nvSpPr>
        <p:spPr>
          <a:xfrm>
            <a:off x="3152061" y="7238762"/>
            <a:ext cx="8625721" cy="345758"/>
          </a:xfrm>
          <a:prstGeom prst="rect">
            <a:avLst/>
          </a:prstGeom>
          <a:noFill/>
          <a:ln/>
        </p:spPr>
        <p:txBody>
          <a:bodyPr wrap="square" lIns="0" tIns="0" rIns="0" bIns="0" rtlCol="0" anchor="t"/>
          <a:lstStyle/>
          <a:p>
            <a:pPr algn="l" indent="0" marL="0">
              <a:lnSpc>
                <a:spcPts val="1300"/>
              </a:lnSpc>
              <a:buNone/>
            </a:pPr>
            <a:r>
              <a:rPr lang="en-US" sz="1000" b="1" dirty="0">
                <a:solidFill>
                  <a:srgbClr val="000000"/>
                </a:solidFill>
                <a:latin typeface="Inter" pitchFamily="34" charset="0"/>
                <a:ea typeface="Inter" pitchFamily="34" charset="-122"/>
                <a:cs typeface="Inter" pitchFamily="34" charset="-120"/>
              </a:rPr>
              <a:t>Highlight:</a:t>
            </a:r>
            <a:pPr algn="l" indent="0" marL="0">
              <a:lnSpc>
                <a:spcPts val="1300"/>
              </a:lnSpc>
              <a:buNone/>
            </a:pPr>
            <a:r>
              <a:rPr lang="en-US" sz="1000" dirty="0">
                <a:solidFill>
                  <a:srgbClr val="000000"/>
                </a:solidFill>
                <a:latin typeface="Inter" pitchFamily="34" charset="0"/>
                <a:ea typeface="Inter" pitchFamily="34" charset="-122"/>
                <a:cs typeface="Inter" pitchFamily="34" charset="-120"/>
              </a:rPr>
              <a:t> Kỹ thuật Regex như </a:t>
            </a:r>
            <a:pPr algn="l" indent="0" marL="0">
              <a:lnSpc>
                <a:spcPts val="1300"/>
              </a:lnSpc>
              <a:buNone/>
            </a:pPr>
            <a:r>
              <a:rPr lang="en-US" sz="1000" dirty="0">
                <a:solidFill>
                  <a:srgbClr val="000000"/>
                </a:solidFill>
                <a:highlight>
                  <a:srgbClr val="F0EDEA"/>
                </a:highlight>
                <a:latin typeface="Consolas" pitchFamily="34" charset="0"/>
                <a:ea typeface="Consolas" pitchFamily="34" charset="-122"/>
                <a:cs typeface="Consolas" pitchFamily="34" charset="-120"/>
              </a:rPr>
              <a:t>^B\\d{2}\\d{5}$</a:t>
            </a:r>
            <a:pPr algn="l" indent="0" marL="0">
              <a:lnSpc>
                <a:spcPts val="1300"/>
              </a:lnSpc>
              <a:buNone/>
            </a:pPr>
            <a:r>
              <a:rPr lang="en-US" sz="1000" dirty="0">
                <a:solidFill>
                  <a:srgbClr val="000000"/>
                </a:solidFill>
                <a:latin typeface="Inter" pitchFamily="34" charset="0"/>
                <a:ea typeface="Inter" pitchFamily="34" charset="-122"/>
                <a:cs typeface="Inter" pitchFamily="34" charset="-120"/>
              </a:rPr>
              <a:t> còn được dùng để đảm bảo mã sinh viên đúng định dạng "BxxNNNNN" ngay từ khi nhập liệu.</a:t>
            </a:r>
            <a:endParaRPr lang="en-US" sz="1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70334" y="642223"/>
            <a:ext cx="7897178" cy="756642"/>
          </a:xfrm>
          <a:prstGeom prst="rect">
            <a:avLst/>
          </a:prstGeom>
          <a:noFill/>
          <a:ln/>
        </p:spPr>
        <p:txBody>
          <a:bodyPr wrap="none" lIns="0" tIns="0" rIns="0" bIns="0" rtlCol="0" anchor="t"/>
          <a:lstStyle/>
          <a:p>
            <a:pPr algn="l" indent="0" marL="0">
              <a:lnSpc>
                <a:spcPts val="5950"/>
              </a:lnSpc>
              <a:buNone/>
            </a:pPr>
            <a:r>
              <a:rPr lang="en-US" sz="4750" b="1" dirty="0">
                <a:solidFill>
                  <a:srgbClr val="F95F88"/>
                </a:solidFill>
                <a:latin typeface="Petrona Bold" pitchFamily="34" charset="0"/>
                <a:ea typeface="Petrona Bold" pitchFamily="34" charset="-122"/>
                <a:cs typeface="Petrona Bold" pitchFamily="34" charset="-120"/>
              </a:rPr>
              <a:t>Demo Ứng dụng (Live Demo)</a:t>
            </a:r>
            <a:endParaRPr lang="en-US" sz="4750" dirty="0"/>
          </a:p>
        </p:txBody>
      </p:sp>
      <p:sp>
        <p:nvSpPr>
          <p:cNvPr id="3" name="Text 1"/>
          <p:cNvSpPr/>
          <p:nvPr/>
        </p:nvSpPr>
        <p:spPr>
          <a:xfrm>
            <a:off x="770334" y="1825943"/>
            <a:ext cx="13089731" cy="693896"/>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Inter" pitchFamily="34" charset="0"/>
                <a:ea typeface="Inter" pitchFamily="34" charset="-122"/>
                <a:cs typeface="Inter" pitchFamily="34" charset="-120"/>
              </a:rPr>
              <a:t>Chúng tôi sẽ trình diễn trực tiếp hoạt động của ứng dụng trên màn hình Console của IntelliJ IDEA để quý thầy cô và các bạn tiện theo dõi.</a:t>
            </a:r>
            <a:endParaRPr lang="en-US" sz="1700" dirty="0"/>
          </a:p>
        </p:txBody>
      </p:sp>
      <p:sp>
        <p:nvSpPr>
          <p:cNvPr id="4" name="Text 2"/>
          <p:cNvSpPr/>
          <p:nvPr/>
        </p:nvSpPr>
        <p:spPr>
          <a:xfrm>
            <a:off x="770334" y="2840117"/>
            <a:ext cx="3778568" cy="453866"/>
          </a:xfrm>
          <a:prstGeom prst="rect">
            <a:avLst/>
          </a:prstGeom>
          <a:noFill/>
          <a:ln/>
        </p:spPr>
        <p:txBody>
          <a:bodyPr wrap="none" lIns="0" tIns="0" rIns="0" bIns="0" rtlCol="0" anchor="t"/>
          <a:lstStyle/>
          <a:p>
            <a:pPr algn="l" indent="0" marL="0">
              <a:lnSpc>
                <a:spcPts val="3550"/>
              </a:lnSpc>
              <a:buNone/>
            </a:pPr>
            <a:r>
              <a:rPr lang="en-US" sz="2850" b="1" dirty="0">
                <a:solidFill>
                  <a:srgbClr val="F95F88"/>
                </a:solidFill>
                <a:latin typeface="Petrona Bold" pitchFamily="34" charset="0"/>
                <a:ea typeface="Petrona Bold" pitchFamily="34" charset="-122"/>
                <a:cs typeface="Petrona Bold" pitchFamily="34" charset="-120"/>
              </a:rPr>
              <a:t>Kịch bản Demo chi tiết</a:t>
            </a:r>
            <a:endParaRPr lang="en-US" sz="2850" dirty="0"/>
          </a:p>
        </p:txBody>
      </p:sp>
      <p:sp>
        <p:nvSpPr>
          <p:cNvPr id="5" name="Text 3"/>
          <p:cNvSpPr/>
          <p:nvPr/>
        </p:nvSpPr>
        <p:spPr>
          <a:xfrm>
            <a:off x="770334" y="3614261"/>
            <a:ext cx="220028" cy="275034"/>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Petrona Light" pitchFamily="34" charset="0"/>
                <a:ea typeface="Petrona Light" pitchFamily="34" charset="-122"/>
                <a:cs typeface="Petrona Light" pitchFamily="34" charset="-120"/>
              </a:rPr>
              <a:t>01</a:t>
            </a:r>
            <a:endParaRPr lang="en-US" sz="1700" dirty="0"/>
          </a:p>
        </p:txBody>
      </p:sp>
      <p:sp>
        <p:nvSpPr>
          <p:cNvPr id="6" name="Shape 4"/>
          <p:cNvSpPr/>
          <p:nvPr/>
        </p:nvSpPr>
        <p:spPr>
          <a:xfrm>
            <a:off x="770334" y="3957757"/>
            <a:ext cx="4220885" cy="30480"/>
          </a:xfrm>
          <a:prstGeom prst="rect">
            <a:avLst/>
          </a:prstGeom>
          <a:solidFill>
            <a:srgbClr val="6237C8"/>
          </a:solidFill>
          <a:ln/>
        </p:spPr>
      </p:sp>
      <p:sp>
        <p:nvSpPr>
          <p:cNvPr id="7" name="Text 5"/>
          <p:cNvSpPr/>
          <p:nvPr/>
        </p:nvSpPr>
        <p:spPr>
          <a:xfrm>
            <a:off x="770334" y="4128730"/>
            <a:ext cx="3246001" cy="378262"/>
          </a:xfrm>
          <a:prstGeom prst="rect">
            <a:avLst/>
          </a:prstGeom>
          <a:noFill/>
          <a:ln/>
        </p:spPr>
        <p:txBody>
          <a:bodyPr wrap="none" lIns="0" tIns="0" rIns="0" bIns="0" rtlCol="0" anchor="t"/>
          <a:lstStyle/>
          <a:p>
            <a:pPr algn="l" indent="0" marL="0">
              <a:lnSpc>
                <a:spcPts val="2950"/>
              </a:lnSpc>
              <a:buNone/>
            </a:pPr>
            <a:r>
              <a:rPr lang="en-US" sz="2350" b="1" dirty="0">
                <a:solidFill>
                  <a:srgbClr val="272525"/>
                </a:solidFill>
                <a:latin typeface="Petrona Bold" pitchFamily="34" charset="0"/>
                <a:ea typeface="Petrona Bold" pitchFamily="34" charset="-122"/>
                <a:cs typeface="Petrona Bold" pitchFamily="34" charset="-120"/>
              </a:rPr>
              <a:t>Khởi chạy chương trình</a:t>
            </a:r>
            <a:endParaRPr lang="en-US" sz="2350" dirty="0"/>
          </a:p>
        </p:txBody>
      </p:sp>
      <p:sp>
        <p:nvSpPr>
          <p:cNvPr id="8" name="Text 6"/>
          <p:cNvSpPr/>
          <p:nvPr/>
        </p:nvSpPr>
        <p:spPr>
          <a:xfrm>
            <a:off x="770334" y="4635103"/>
            <a:ext cx="4220885" cy="693896"/>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Inter" pitchFamily="34" charset="0"/>
                <a:ea typeface="Inter" pitchFamily="34" charset="-122"/>
                <a:cs typeface="Inter" pitchFamily="34" charset="-120"/>
              </a:rPr>
              <a:t>Ứng dụng sẽ hiển thị Menu chính với các lựa chọn.</a:t>
            </a:r>
            <a:endParaRPr lang="en-US" sz="1700" dirty="0"/>
          </a:p>
        </p:txBody>
      </p:sp>
      <p:sp>
        <p:nvSpPr>
          <p:cNvPr id="9" name="Text 7"/>
          <p:cNvSpPr/>
          <p:nvPr/>
        </p:nvSpPr>
        <p:spPr>
          <a:xfrm>
            <a:off x="5204698" y="3614261"/>
            <a:ext cx="220028" cy="275034"/>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Petrona Light" pitchFamily="34" charset="0"/>
                <a:ea typeface="Petrona Light" pitchFamily="34" charset="-122"/>
                <a:cs typeface="Petrona Light" pitchFamily="34" charset="-120"/>
              </a:rPr>
              <a:t>02</a:t>
            </a:r>
            <a:endParaRPr lang="en-US" sz="1700" dirty="0"/>
          </a:p>
        </p:txBody>
      </p:sp>
      <p:sp>
        <p:nvSpPr>
          <p:cNvPr id="10" name="Shape 8"/>
          <p:cNvSpPr/>
          <p:nvPr/>
        </p:nvSpPr>
        <p:spPr>
          <a:xfrm>
            <a:off x="5204698" y="3957757"/>
            <a:ext cx="4220885" cy="30480"/>
          </a:xfrm>
          <a:prstGeom prst="rect">
            <a:avLst/>
          </a:prstGeom>
          <a:solidFill>
            <a:srgbClr val="6237C8"/>
          </a:solidFill>
          <a:ln/>
        </p:spPr>
      </p:sp>
      <p:sp>
        <p:nvSpPr>
          <p:cNvPr id="11" name="Text 9"/>
          <p:cNvSpPr/>
          <p:nvPr/>
        </p:nvSpPr>
        <p:spPr>
          <a:xfrm>
            <a:off x="5204698" y="4128730"/>
            <a:ext cx="3438049" cy="378262"/>
          </a:xfrm>
          <a:prstGeom prst="rect">
            <a:avLst/>
          </a:prstGeom>
          <a:noFill/>
          <a:ln/>
        </p:spPr>
        <p:txBody>
          <a:bodyPr wrap="none" lIns="0" tIns="0" rIns="0" bIns="0" rtlCol="0" anchor="t"/>
          <a:lstStyle/>
          <a:p>
            <a:pPr algn="l" indent="0" marL="0">
              <a:lnSpc>
                <a:spcPts val="2950"/>
              </a:lnSpc>
              <a:buNone/>
            </a:pPr>
            <a:r>
              <a:rPr lang="en-US" sz="2350" b="1" dirty="0">
                <a:solidFill>
                  <a:srgbClr val="272525"/>
                </a:solidFill>
                <a:latin typeface="Petrona Bold" pitchFamily="34" charset="0"/>
                <a:ea typeface="Petrona Bold" pitchFamily="34" charset="-122"/>
                <a:cs typeface="Petrona Bold" pitchFamily="34" charset="-120"/>
              </a:rPr>
              <a:t>Kiểm tra Validate dữ liệu</a:t>
            </a:r>
            <a:endParaRPr lang="en-US" sz="2350" dirty="0"/>
          </a:p>
        </p:txBody>
      </p:sp>
      <p:sp>
        <p:nvSpPr>
          <p:cNvPr id="12" name="Text 10"/>
          <p:cNvSpPr/>
          <p:nvPr/>
        </p:nvSpPr>
        <p:spPr>
          <a:xfrm>
            <a:off x="5204698" y="4635103"/>
            <a:ext cx="4220885" cy="693896"/>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Inter" pitchFamily="34" charset="0"/>
                <a:ea typeface="Inter" pitchFamily="34" charset="-122"/>
                <a:cs typeface="Inter" pitchFamily="34" charset="-120"/>
              </a:rPr>
              <a:t>Thử nhập dữ liệu sai định dạng để minh họa tính năng kiểm tra Regex.</a:t>
            </a:r>
            <a:endParaRPr lang="en-US" sz="1700" dirty="0"/>
          </a:p>
        </p:txBody>
      </p:sp>
      <p:sp>
        <p:nvSpPr>
          <p:cNvPr id="13" name="Text 11"/>
          <p:cNvSpPr/>
          <p:nvPr/>
        </p:nvSpPr>
        <p:spPr>
          <a:xfrm>
            <a:off x="9639062" y="3614261"/>
            <a:ext cx="220028" cy="275034"/>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Petrona Light" pitchFamily="34" charset="0"/>
                <a:ea typeface="Petrona Light" pitchFamily="34" charset="-122"/>
                <a:cs typeface="Petrona Light" pitchFamily="34" charset="-120"/>
              </a:rPr>
              <a:t>03</a:t>
            </a:r>
            <a:endParaRPr lang="en-US" sz="1700" dirty="0"/>
          </a:p>
        </p:txBody>
      </p:sp>
      <p:sp>
        <p:nvSpPr>
          <p:cNvPr id="14" name="Shape 12"/>
          <p:cNvSpPr/>
          <p:nvPr/>
        </p:nvSpPr>
        <p:spPr>
          <a:xfrm>
            <a:off x="9639062" y="3957757"/>
            <a:ext cx="4220885" cy="30480"/>
          </a:xfrm>
          <a:prstGeom prst="rect">
            <a:avLst/>
          </a:prstGeom>
          <a:solidFill>
            <a:srgbClr val="6237C8"/>
          </a:solidFill>
          <a:ln/>
        </p:spPr>
      </p:sp>
      <p:sp>
        <p:nvSpPr>
          <p:cNvPr id="15" name="Text 13"/>
          <p:cNvSpPr/>
          <p:nvPr/>
        </p:nvSpPr>
        <p:spPr>
          <a:xfrm>
            <a:off x="9639062" y="4128730"/>
            <a:ext cx="3026331" cy="378262"/>
          </a:xfrm>
          <a:prstGeom prst="rect">
            <a:avLst/>
          </a:prstGeom>
          <a:noFill/>
          <a:ln/>
        </p:spPr>
        <p:txBody>
          <a:bodyPr wrap="none" lIns="0" tIns="0" rIns="0" bIns="0" rtlCol="0" anchor="t"/>
          <a:lstStyle/>
          <a:p>
            <a:pPr algn="l" indent="0" marL="0">
              <a:lnSpc>
                <a:spcPts val="2950"/>
              </a:lnSpc>
              <a:buNone/>
            </a:pPr>
            <a:r>
              <a:rPr lang="en-US" sz="2350" b="1" dirty="0">
                <a:solidFill>
                  <a:srgbClr val="272525"/>
                </a:solidFill>
                <a:latin typeface="Petrona Bold" pitchFamily="34" charset="0"/>
                <a:ea typeface="Petrona Bold" pitchFamily="34" charset="-122"/>
                <a:cs typeface="Petrona Bold" pitchFamily="34" charset="-120"/>
              </a:rPr>
              <a:t>Thêm mới sinh viên</a:t>
            </a:r>
            <a:endParaRPr lang="en-US" sz="2350" dirty="0"/>
          </a:p>
        </p:txBody>
      </p:sp>
      <p:sp>
        <p:nvSpPr>
          <p:cNvPr id="16" name="Text 14"/>
          <p:cNvSpPr/>
          <p:nvPr/>
        </p:nvSpPr>
        <p:spPr>
          <a:xfrm>
            <a:off x="9639062" y="4635103"/>
            <a:ext cx="4220885" cy="693896"/>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Inter" pitchFamily="34" charset="0"/>
                <a:ea typeface="Inter" pitchFamily="34" charset="-122"/>
                <a:cs typeface="Inter" pitchFamily="34" charset="-120"/>
              </a:rPr>
              <a:t>Nhập dữ liệu đúng và quan sát quá trình thêm sinh viên thành công.</a:t>
            </a:r>
            <a:endParaRPr lang="en-US" sz="1700" dirty="0"/>
          </a:p>
        </p:txBody>
      </p:sp>
      <p:sp>
        <p:nvSpPr>
          <p:cNvPr id="17" name="Text 15"/>
          <p:cNvSpPr/>
          <p:nvPr/>
        </p:nvSpPr>
        <p:spPr>
          <a:xfrm>
            <a:off x="770334" y="5707499"/>
            <a:ext cx="220028" cy="275034"/>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Petrona Light" pitchFamily="34" charset="0"/>
                <a:ea typeface="Petrona Light" pitchFamily="34" charset="-122"/>
                <a:cs typeface="Petrona Light" pitchFamily="34" charset="-120"/>
              </a:rPr>
              <a:t>04</a:t>
            </a:r>
            <a:endParaRPr lang="en-US" sz="1700" dirty="0"/>
          </a:p>
        </p:txBody>
      </p:sp>
      <p:sp>
        <p:nvSpPr>
          <p:cNvPr id="18" name="Shape 16"/>
          <p:cNvSpPr/>
          <p:nvPr/>
        </p:nvSpPr>
        <p:spPr>
          <a:xfrm>
            <a:off x="770334" y="6050994"/>
            <a:ext cx="6438067" cy="30480"/>
          </a:xfrm>
          <a:prstGeom prst="rect">
            <a:avLst/>
          </a:prstGeom>
          <a:solidFill>
            <a:srgbClr val="6237C8"/>
          </a:solidFill>
          <a:ln/>
        </p:spPr>
      </p:sp>
      <p:sp>
        <p:nvSpPr>
          <p:cNvPr id="19" name="Text 17"/>
          <p:cNvSpPr/>
          <p:nvPr/>
        </p:nvSpPr>
        <p:spPr>
          <a:xfrm>
            <a:off x="770334" y="6221968"/>
            <a:ext cx="3026331" cy="378262"/>
          </a:xfrm>
          <a:prstGeom prst="rect">
            <a:avLst/>
          </a:prstGeom>
          <a:noFill/>
          <a:ln/>
        </p:spPr>
        <p:txBody>
          <a:bodyPr wrap="none" lIns="0" tIns="0" rIns="0" bIns="0" rtlCol="0" anchor="t"/>
          <a:lstStyle/>
          <a:p>
            <a:pPr algn="l" indent="0" marL="0">
              <a:lnSpc>
                <a:spcPts val="2950"/>
              </a:lnSpc>
              <a:buNone/>
            </a:pPr>
            <a:r>
              <a:rPr lang="en-US" sz="2350" b="1" dirty="0">
                <a:solidFill>
                  <a:srgbClr val="272525"/>
                </a:solidFill>
                <a:latin typeface="Petrona Bold" pitchFamily="34" charset="0"/>
                <a:ea typeface="Petrona Bold" pitchFamily="34" charset="-122"/>
                <a:cs typeface="Petrona Bold" pitchFamily="34" charset="-120"/>
              </a:rPr>
              <a:t>Tìm kiếm &amp; Sắp xếp</a:t>
            </a:r>
            <a:endParaRPr lang="en-US" sz="2350" dirty="0"/>
          </a:p>
        </p:txBody>
      </p:sp>
      <p:sp>
        <p:nvSpPr>
          <p:cNvPr id="20" name="Text 18"/>
          <p:cNvSpPr/>
          <p:nvPr/>
        </p:nvSpPr>
        <p:spPr>
          <a:xfrm>
            <a:off x="770334" y="6728341"/>
            <a:ext cx="6438067" cy="693896"/>
          </a:xfrm>
          <a:prstGeom prst="rect">
            <a:avLst/>
          </a:prstGeom>
          <a:noFill/>
          <a:ln/>
        </p:spPr>
        <p:txBody>
          <a:bodyPr wrap="square" lIns="0" tIns="0" rIns="0" bIns="0" rtlCol="0" anchor="t"/>
          <a:lstStyle/>
          <a:p>
            <a:pPr algn="l" indent="0" marL="0">
              <a:lnSpc>
                <a:spcPts val="2700"/>
              </a:lnSpc>
              <a:buNone/>
            </a:pPr>
            <a:r>
              <a:rPr lang="en-US" sz="1700" dirty="0">
                <a:solidFill>
                  <a:srgbClr val="272525"/>
                </a:solidFill>
                <a:latin typeface="Inter" pitchFamily="34" charset="0"/>
                <a:ea typeface="Inter" pitchFamily="34" charset="-122"/>
                <a:cs typeface="Inter" pitchFamily="34" charset="-120"/>
              </a:rPr>
              <a:t>Thực hiện các thao tác tìm kiếm theo tên/mã và sắp xếp theo điểm số.</a:t>
            </a:r>
            <a:endParaRPr lang="en-US" sz="1700" dirty="0"/>
          </a:p>
        </p:txBody>
      </p:sp>
      <p:sp>
        <p:nvSpPr>
          <p:cNvPr id="21" name="Text 19"/>
          <p:cNvSpPr/>
          <p:nvPr/>
        </p:nvSpPr>
        <p:spPr>
          <a:xfrm>
            <a:off x="7421880" y="5707499"/>
            <a:ext cx="220028" cy="275034"/>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Petrona Light" pitchFamily="34" charset="0"/>
                <a:ea typeface="Petrona Light" pitchFamily="34" charset="-122"/>
                <a:cs typeface="Petrona Light" pitchFamily="34" charset="-120"/>
              </a:rPr>
              <a:t>05</a:t>
            </a:r>
            <a:endParaRPr lang="en-US" sz="1700" dirty="0"/>
          </a:p>
        </p:txBody>
      </p:sp>
      <p:sp>
        <p:nvSpPr>
          <p:cNvPr id="22" name="Shape 20"/>
          <p:cNvSpPr/>
          <p:nvPr/>
        </p:nvSpPr>
        <p:spPr>
          <a:xfrm>
            <a:off x="7421880" y="6050994"/>
            <a:ext cx="6438067" cy="30480"/>
          </a:xfrm>
          <a:prstGeom prst="rect">
            <a:avLst/>
          </a:prstGeom>
          <a:solidFill>
            <a:srgbClr val="6237C8"/>
          </a:solidFill>
          <a:ln/>
        </p:spPr>
      </p:sp>
      <p:sp>
        <p:nvSpPr>
          <p:cNvPr id="23" name="Text 21"/>
          <p:cNvSpPr/>
          <p:nvPr/>
        </p:nvSpPr>
        <p:spPr>
          <a:xfrm>
            <a:off x="7421880" y="6221968"/>
            <a:ext cx="3026331" cy="378262"/>
          </a:xfrm>
          <a:prstGeom prst="rect">
            <a:avLst/>
          </a:prstGeom>
          <a:noFill/>
          <a:ln/>
        </p:spPr>
        <p:txBody>
          <a:bodyPr wrap="none" lIns="0" tIns="0" rIns="0" bIns="0" rtlCol="0" anchor="t"/>
          <a:lstStyle/>
          <a:p>
            <a:pPr algn="l" indent="0" marL="0">
              <a:lnSpc>
                <a:spcPts val="2950"/>
              </a:lnSpc>
              <a:buNone/>
            </a:pPr>
            <a:r>
              <a:rPr lang="en-US" sz="2350" b="1" dirty="0">
                <a:solidFill>
                  <a:srgbClr val="272525"/>
                </a:solidFill>
                <a:latin typeface="Petrona Bold" pitchFamily="34" charset="0"/>
                <a:ea typeface="Petrona Bold" pitchFamily="34" charset="-122"/>
                <a:cs typeface="Petrona Bold" pitchFamily="34" charset="-120"/>
              </a:rPr>
              <a:t>Thoát chương trình</a:t>
            </a:r>
            <a:endParaRPr lang="en-US" sz="2350" dirty="0"/>
          </a:p>
        </p:txBody>
      </p:sp>
      <p:sp>
        <p:nvSpPr>
          <p:cNvPr id="24" name="Text 22"/>
          <p:cNvSpPr/>
          <p:nvPr/>
        </p:nvSpPr>
        <p:spPr>
          <a:xfrm>
            <a:off x="7421880" y="6728341"/>
            <a:ext cx="6438067" cy="346948"/>
          </a:xfrm>
          <a:prstGeom prst="rect">
            <a:avLst/>
          </a:prstGeom>
          <a:noFill/>
          <a:ln/>
        </p:spPr>
        <p:txBody>
          <a:bodyPr wrap="none" lIns="0" tIns="0" rIns="0" bIns="0" rtlCol="0" anchor="t"/>
          <a:lstStyle/>
          <a:p>
            <a:pPr algn="l" indent="0" marL="0">
              <a:lnSpc>
                <a:spcPts val="2700"/>
              </a:lnSpc>
              <a:buNone/>
            </a:pPr>
            <a:r>
              <a:rPr lang="en-US" sz="1700" dirty="0">
                <a:solidFill>
                  <a:srgbClr val="272525"/>
                </a:solidFill>
                <a:latin typeface="Inter" pitchFamily="34" charset="0"/>
                <a:ea typeface="Inter" pitchFamily="34" charset="-122"/>
                <a:cs typeface="Inter" pitchFamily="34" charset="-120"/>
              </a:rPr>
              <a:t>Kết thúc ứng dụng một cách an toàn.</a:t>
            </a:r>
            <a:endParaRPr lang="en-US" sz="17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2158008" y="434816"/>
            <a:ext cx="6185654" cy="513874"/>
          </a:xfrm>
          <a:prstGeom prst="rect">
            <a:avLst/>
          </a:prstGeom>
          <a:noFill/>
          <a:ln/>
        </p:spPr>
        <p:txBody>
          <a:bodyPr wrap="none" lIns="0" tIns="0" rIns="0" bIns="0" rtlCol="0" anchor="t"/>
          <a:lstStyle/>
          <a:p>
            <a:pPr algn="l" indent="0" marL="0">
              <a:lnSpc>
                <a:spcPts val="4000"/>
              </a:lnSpc>
              <a:buNone/>
            </a:pPr>
            <a:r>
              <a:rPr lang="en-US" sz="3200" b="1" dirty="0">
                <a:solidFill>
                  <a:srgbClr val="F95F88"/>
                </a:solidFill>
                <a:latin typeface="Petrona Bold" pitchFamily="34" charset="0"/>
                <a:ea typeface="Petrona Bold" pitchFamily="34" charset="-122"/>
                <a:cs typeface="Petrona Bold" pitchFamily="34" charset="-120"/>
              </a:rPr>
              <a:t>Khó khăn &amp; Bài học kinh nghiệm</a:t>
            </a:r>
            <a:endParaRPr lang="en-US" sz="3200" dirty="0"/>
          </a:p>
        </p:txBody>
      </p:sp>
      <p:pic>
        <p:nvPicPr>
          <p:cNvPr id="3" name="Image 0" descr="preencoded.png">    </p:cNvPr>
          <p:cNvPicPr>
            <a:picLocks noChangeAspect="1"/>
          </p:cNvPicPr>
          <p:nvPr/>
        </p:nvPicPr>
        <p:blipFill>
          <a:blip r:embed="rId1"/>
          <a:stretch>
            <a:fillRect/>
          </a:stretch>
        </p:blipFill>
        <p:spPr>
          <a:xfrm>
            <a:off x="2158008" y="1207175"/>
            <a:ext cx="4974908" cy="4974908"/>
          </a:xfrm>
          <a:prstGeom prst="rect">
            <a:avLst/>
          </a:prstGeom>
        </p:spPr>
      </p:pic>
      <p:sp>
        <p:nvSpPr>
          <p:cNvPr id="4" name="Text 1"/>
          <p:cNvSpPr/>
          <p:nvPr/>
        </p:nvSpPr>
        <p:spPr>
          <a:xfrm>
            <a:off x="2158008" y="6292810"/>
            <a:ext cx="2466499" cy="308372"/>
          </a:xfrm>
          <a:prstGeom prst="rect">
            <a:avLst/>
          </a:prstGeom>
          <a:noFill/>
          <a:ln/>
        </p:spPr>
        <p:txBody>
          <a:bodyPr wrap="none" lIns="0" tIns="0" rIns="0" bIns="0" rtlCol="0" anchor="t"/>
          <a:lstStyle/>
          <a:p>
            <a:pPr algn="l" indent="0" marL="0">
              <a:lnSpc>
                <a:spcPts val="2400"/>
              </a:lnSpc>
              <a:buNone/>
            </a:pPr>
            <a:r>
              <a:rPr lang="en-US" sz="1900" b="1" dirty="0">
                <a:solidFill>
                  <a:srgbClr val="F95F88"/>
                </a:solidFill>
                <a:latin typeface="Petrona Bold" pitchFamily="34" charset="0"/>
                <a:ea typeface="Petrona Bold" pitchFamily="34" charset="-122"/>
                <a:cs typeface="Petrona Bold" pitchFamily="34" charset="-120"/>
              </a:rPr>
              <a:t>Khó khăn gặp phải</a:t>
            </a:r>
            <a:endParaRPr lang="en-US" sz="1900" dirty="0"/>
          </a:p>
        </p:txBody>
      </p:sp>
      <p:sp>
        <p:nvSpPr>
          <p:cNvPr id="5" name="Text 2"/>
          <p:cNvSpPr/>
          <p:nvPr/>
        </p:nvSpPr>
        <p:spPr>
          <a:xfrm>
            <a:off x="2158008" y="6699647"/>
            <a:ext cx="4974908" cy="991998"/>
          </a:xfrm>
          <a:prstGeom prst="rect">
            <a:avLst/>
          </a:prstGeom>
          <a:noFill/>
          <a:ln/>
        </p:spPr>
        <p:txBody>
          <a:bodyPr wrap="square" lIns="0" tIns="0" rIns="0" bIns="0" rtlCol="0" anchor="t"/>
          <a:lstStyle/>
          <a:p>
            <a:pPr algn="l" marL="342900" indent="-342900">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Xung đột (Conflict) khi merge code:</a:t>
            </a:r>
            <a:pPr algn="l" indent="0" marL="0">
              <a:lnSpc>
                <a:spcPts val="1550"/>
              </a:lnSpc>
              <a:buNone/>
            </a:pPr>
            <a:r>
              <a:rPr lang="en-US" sz="1150" dirty="0">
                <a:solidFill>
                  <a:srgbClr val="272525"/>
                </a:solidFill>
                <a:latin typeface="Inter" pitchFamily="34" charset="0"/>
                <a:ea typeface="Inter" pitchFamily="34" charset="-122"/>
                <a:cs typeface="Inter" pitchFamily="34" charset="-120"/>
              </a:rPr>
              <a:t> Việc làm việc nhóm trên Git/GitHub đôi khi dẫn đến xung đột khi nhiều thành viên cùng chỉnh sửa một phần code.</a:t>
            </a:r>
            <a:endParaRPr lang="en-US" sz="1150" dirty="0"/>
          </a:p>
          <a:p>
            <a:pPr algn="l" marL="342900" indent="-342900">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Logic sắp xếp mảng:</a:t>
            </a:r>
            <a:endParaRPr lang="en-US" sz="1150" dirty="0"/>
          </a:p>
          <a:p>
            <a:pPr algn="l" marL="342900" indent="-342900">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Kiểm tra đầu vào phức tạp:</a:t>
            </a:r>
            <a:endParaRPr lang="en-US" sz="1150" dirty="0"/>
          </a:p>
        </p:txBody>
      </p:sp>
      <p:pic>
        <p:nvPicPr>
          <p:cNvPr id="6" name="Image 1" descr="preencoded.png">    </p:cNvPr>
          <p:cNvPicPr>
            <a:picLocks noChangeAspect="1"/>
          </p:cNvPicPr>
          <p:nvPr/>
        </p:nvPicPr>
        <p:blipFill>
          <a:blip r:embed="rId2"/>
          <a:stretch>
            <a:fillRect/>
          </a:stretch>
        </p:blipFill>
        <p:spPr>
          <a:xfrm>
            <a:off x="7505105" y="1207175"/>
            <a:ext cx="4974908" cy="4974908"/>
          </a:xfrm>
          <a:prstGeom prst="rect">
            <a:avLst/>
          </a:prstGeom>
        </p:spPr>
      </p:pic>
      <p:sp>
        <p:nvSpPr>
          <p:cNvPr id="7" name="Text 3"/>
          <p:cNvSpPr/>
          <p:nvPr/>
        </p:nvSpPr>
        <p:spPr>
          <a:xfrm>
            <a:off x="7505105" y="6292810"/>
            <a:ext cx="2466499" cy="308372"/>
          </a:xfrm>
          <a:prstGeom prst="rect">
            <a:avLst/>
          </a:prstGeom>
          <a:noFill/>
          <a:ln/>
        </p:spPr>
        <p:txBody>
          <a:bodyPr wrap="none" lIns="0" tIns="0" rIns="0" bIns="0" rtlCol="0" anchor="t"/>
          <a:lstStyle/>
          <a:p>
            <a:pPr algn="l" indent="0" marL="0">
              <a:lnSpc>
                <a:spcPts val="2400"/>
              </a:lnSpc>
              <a:buNone/>
            </a:pPr>
            <a:r>
              <a:rPr lang="en-US" sz="1900" b="1" dirty="0">
                <a:solidFill>
                  <a:srgbClr val="F95F88"/>
                </a:solidFill>
                <a:latin typeface="Petrona Bold" pitchFamily="34" charset="0"/>
                <a:ea typeface="Petrona Bold" pitchFamily="34" charset="-122"/>
                <a:cs typeface="Petrona Bold" pitchFamily="34" charset="-120"/>
              </a:rPr>
              <a:t>Bài học rút ra</a:t>
            </a:r>
            <a:endParaRPr lang="en-US" sz="1900" dirty="0"/>
          </a:p>
        </p:txBody>
      </p:sp>
      <p:sp>
        <p:nvSpPr>
          <p:cNvPr id="8" name="Text 4"/>
          <p:cNvSpPr/>
          <p:nvPr/>
        </p:nvSpPr>
        <p:spPr>
          <a:xfrm>
            <a:off x="7505105" y="6699647"/>
            <a:ext cx="4974908" cy="793599"/>
          </a:xfrm>
          <a:prstGeom prst="rect">
            <a:avLst/>
          </a:prstGeom>
          <a:noFill/>
          <a:ln/>
        </p:spPr>
        <p:txBody>
          <a:bodyPr wrap="square" lIns="0" tIns="0" rIns="0" bIns="0" rtlCol="0" anchor="t"/>
          <a:lstStyle/>
          <a:p>
            <a:pPr algn="l" marL="342900" indent="-342900">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Quy trình Git Flow:</a:t>
            </a:r>
            <a:endParaRPr lang="en-US" sz="1150" dirty="0"/>
          </a:p>
          <a:p>
            <a:pPr algn="l" marL="342900" indent="-342900">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Clean Code:</a:t>
            </a:r>
            <a:endParaRPr lang="en-US" sz="1150" dirty="0"/>
          </a:p>
          <a:p>
            <a:pPr algn="l" marL="342900" indent="-342900">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Kỹ năng Debug:</a:t>
            </a:r>
            <a:endParaRPr lang="en-US" sz="1150" dirty="0"/>
          </a:p>
          <a:p>
            <a:pPr algn="l" marL="342900" indent="-342900">
              <a:lnSpc>
                <a:spcPts val="1550"/>
              </a:lnSpc>
              <a:buSzPct val="100000"/>
              <a:buChar char="•"/>
            </a:pPr>
            <a:r>
              <a:rPr lang="en-US" sz="1150" b="1" dirty="0">
                <a:solidFill>
                  <a:srgbClr val="272525"/>
                </a:solidFill>
                <a:latin typeface="Inter" pitchFamily="34" charset="0"/>
                <a:ea typeface="Inter" pitchFamily="34" charset="-122"/>
                <a:cs typeface="Inter" pitchFamily="34" charset="-120"/>
              </a:rPr>
              <a:t>Quản lý lỗi (Error Handling):</a:t>
            </a:r>
            <a:endParaRPr lang="en-US" sz="11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555665" y="1605439"/>
            <a:ext cx="6143149" cy="545663"/>
          </a:xfrm>
          <a:prstGeom prst="rect">
            <a:avLst/>
          </a:prstGeom>
          <a:noFill/>
          <a:ln/>
        </p:spPr>
        <p:txBody>
          <a:bodyPr wrap="none" lIns="0" tIns="0" rIns="0" bIns="0" rtlCol="0" anchor="t"/>
          <a:lstStyle/>
          <a:p>
            <a:pPr algn="l" indent="0" marL="0">
              <a:lnSpc>
                <a:spcPts val="4250"/>
              </a:lnSpc>
              <a:buNone/>
            </a:pPr>
            <a:r>
              <a:rPr lang="en-US" sz="3400" b="1" dirty="0">
                <a:solidFill>
                  <a:srgbClr val="F95F88"/>
                </a:solidFill>
                <a:latin typeface="Petrona Bold" pitchFamily="34" charset="0"/>
                <a:ea typeface="Petrona Bold" pitchFamily="34" charset="-122"/>
                <a:cs typeface="Petrona Bold" pitchFamily="34" charset="-120"/>
              </a:rPr>
              <a:t>Hướng phát triển &amp; Lời cảm ơn</a:t>
            </a:r>
            <a:endParaRPr lang="en-US" sz="3400" dirty="0"/>
          </a:p>
        </p:txBody>
      </p:sp>
      <p:sp>
        <p:nvSpPr>
          <p:cNvPr id="4" name="Shape 1"/>
          <p:cNvSpPr/>
          <p:nvPr/>
        </p:nvSpPr>
        <p:spPr>
          <a:xfrm>
            <a:off x="555665" y="2555915"/>
            <a:ext cx="3960733" cy="1349454"/>
          </a:xfrm>
          <a:prstGeom prst="roundRect">
            <a:avLst>
              <a:gd name="adj" fmla="val 8131"/>
            </a:avLst>
          </a:prstGeom>
          <a:solidFill>
            <a:srgbClr val="FDFAF7"/>
          </a:solidFill>
          <a:ln/>
        </p:spPr>
      </p:sp>
      <p:sp>
        <p:nvSpPr>
          <p:cNvPr id="5" name="Shape 2"/>
          <p:cNvSpPr/>
          <p:nvPr/>
        </p:nvSpPr>
        <p:spPr>
          <a:xfrm>
            <a:off x="555665" y="2533055"/>
            <a:ext cx="3960733" cy="91440"/>
          </a:xfrm>
          <a:prstGeom prst="roundRect">
            <a:avLst>
              <a:gd name="adj" fmla="val 72924"/>
            </a:avLst>
          </a:prstGeom>
          <a:solidFill>
            <a:srgbClr val="6237C8"/>
          </a:solidFill>
          <a:ln/>
        </p:spPr>
      </p:sp>
      <p:sp>
        <p:nvSpPr>
          <p:cNvPr id="6" name="Shape 3"/>
          <p:cNvSpPr/>
          <p:nvPr/>
        </p:nvSpPr>
        <p:spPr>
          <a:xfrm>
            <a:off x="2297906" y="2317790"/>
            <a:ext cx="476250" cy="476250"/>
          </a:xfrm>
          <a:prstGeom prst="roundRect">
            <a:avLst>
              <a:gd name="adj" fmla="val 192000"/>
            </a:avLst>
          </a:prstGeom>
          <a:solidFill>
            <a:srgbClr val="6237C8"/>
          </a:solidFill>
          <a:ln/>
        </p:spPr>
      </p:sp>
      <p:pic>
        <p:nvPicPr>
          <p:cNvPr id="7" name="Image 1" descr="preencoded.png">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2440781" y="2460665"/>
            <a:ext cx="190500" cy="190500"/>
          </a:xfrm>
          <a:prstGeom prst="rect">
            <a:avLst/>
          </a:prstGeom>
        </p:spPr>
      </p:pic>
      <p:sp>
        <p:nvSpPr>
          <p:cNvPr id="8" name="Text 4"/>
          <p:cNvSpPr/>
          <p:nvPr/>
        </p:nvSpPr>
        <p:spPr>
          <a:xfrm>
            <a:off x="737235" y="2952750"/>
            <a:ext cx="2183011" cy="272891"/>
          </a:xfrm>
          <a:prstGeom prst="rect">
            <a:avLst/>
          </a:prstGeom>
          <a:noFill/>
          <a:ln/>
        </p:spPr>
        <p:txBody>
          <a:bodyPr wrap="none" lIns="0" tIns="0" rIns="0" bIns="0" rtlCol="0" anchor="t"/>
          <a:lstStyle/>
          <a:p>
            <a:pPr algn="l" indent="0" marL="0">
              <a:lnSpc>
                <a:spcPts val="2100"/>
              </a:lnSpc>
              <a:buNone/>
            </a:pPr>
            <a:r>
              <a:rPr lang="en-US" sz="1700" b="1" dirty="0">
                <a:solidFill>
                  <a:srgbClr val="272525"/>
                </a:solidFill>
                <a:latin typeface="Petrona Bold" pitchFamily="34" charset="0"/>
                <a:ea typeface="Petrona Bold" pitchFamily="34" charset="-122"/>
                <a:cs typeface="Petrona Bold" pitchFamily="34" charset="-120"/>
              </a:rPr>
              <a:t>Kết nối cơ sở dữ liệu</a:t>
            </a:r>
            <a:endParaRPr lang="en-US" sz="1700" dirty="0"/>
          </a:p>
        </p:txBody>
      </p:sp>
      <p:sp>
        <p:nvSpPr>
          <p:cNvPr id="9" name="Text 5"/>
          <p:cNvSpPr/>
          <p:nvPr/>
        </p:nvSpPr>
        <p:spPr>
          <a:xfrm>
            <a:off x="737235" y="3292316"/>
            <a:ext cx="3597593" cy="431483"/>
          </a:xfrm>
          <a:prstGeom prst="rect">
            <a:avLst/>
          </a:prstGeom>
          <a:noFill/>
          <a:ln/>
        </p:spPr>
        <p:txBody>
          <a:bodyPr wrap="square" lIns="0" tIns="0" rIns="0" bIns="0" rtlCol="0" anchor="t"/>
          <a:lstStyle/>
          <a:p>
            <a:pPr algn="l" indent="0" marL="0">
              <a:lnSpc>
                <a:spcPts val="1700"/>
              </a:lnSpc>
              <a:buNone/>
            </a:pPr>
            <a:r>
              <a:rPr lang="en-US" sz="1250" dirty="0">
                <a:solidFill>
                  <a:srgbClr val="272525"/>
                </a:solidFill>
                <a:latin typeface="Inter" pitchFamily="34" charset="0"/>
                <a:ea typeface="Inter" pitchFamily="34" charset="-122"/>
                <a:cs typeface="Inter" pitchFamily="34" charset="-120"/>
              </a:rPr>
              <a:t>Tích hợp MySQL để lưu trữ dữ liệu vĩnh viễn, không bị mất khi thoát chương trình.</a:t>
            </a:r>
            <a:endParaRPr lang="en-US" sz="1250" dirty="0"/>
          </a:p>
        </p:txBody>
      </p:sp>
      <p:sp>
        <p:nvSpPr>
          <p:cNvPr id="10" name="Shape 6"/>
          <p:cNvSpPr/>
          <p:nvPr/>
        </p:nvSpPr>
        <p:spPr>
          <a:xfrm>
            <a:off x="4627483" y="2555915"/>
            <a:ext cx="3960852" cy="1349454"/>
          </a:xfrm>
          <a:prstGeom prst="roundRect">
            <a:avLst>
              <a:gd name="adj" fmla="val 8131"/>
            </a:avLst>
          </a:prstGeom>
          <a:solidFill>
            <a:srgbClr val="FDFAF7"/>
          </a:solidFill>
          <a:ln/>
        </p:spPr>
      </p:sp>
      <p:sp>
        <p:nvSpPr>
          <p:cNvPr id="11" name="Shape 7"/>
          <p:cNvSpPr/>
          <p:nvPr/>
        </p:nvSpPr>
        <p:spPr>
          <a:xfrm>
            <a:off x="4627483" y="2533055"/>
            <a:ext cx="3960852" cy="91440"/>
          </a:xfrm>
          <a:prstGeom prst="roundRect">
            <a:avLst>
              <a:gd name="adj" fmla="val 72924"/>
            </a:avLst>
          </a:prstGeom>
          <a:solidFill>
            <a:srgbClr val="6237C8"/>
          </a:solidFill>
          <a:ln/>
        </p:spPr>
      </p:sp>
      <p:sp>
        <p:nvSpPr>
          <p:cNvPr id="12" name="Shape 8"/>
          <p:cNvSpPr/>
          <p:nvPr/>
        </p:nvSpPr>
        <p:spPr>
          <a:xfrm>
            <a:off x="6369725" y="2317790"/>
            <a:ext cx="476250" cy="476250"/>
          </a:xfrm>
          <a:prstGeom prst="roundRect">
            <a:avLst>
              <a:gd name="adj" fmla="val 192000"/>
            </a:avLst>
          </a:prstGeom>
          <a:solidFill>
            <a:srgbClr val="6237C8"/>
          </a:solidFill>
          <a:ln/>
        </p:spPr>
      </p:sp>
      <p:pic>
        <p:nvPicPr>
          <p:cNvPr id="13" name="Image 2" descr="preencoded.png">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6512600" y="2460665"/>
            <a:ext cx="190500" cy="190500"/>
          </a:xfrm>
          <a:prstGeom prst="rect">
            <a:avLst/>
          </a:prstGeom>
        </p:spPr>
      </p:pic>
      <p:sp>
        <p:nvSpPr>
          <p:cNvPr id="14" name="Text 9"/>
          <p:cNvSpPr/>
          <p:nvPr/>
        </p:nvSpPr>
        <p:spPr>
          <a:xfrm>
            <a:off x="4809053" y="2952750"/>
            <a:ext cx="2685097" cy="272891"/>
          </a:xfrm>
          <a:prstGeom prst="rect">
            <a:avLst/>
          </a:prstGeom>
          <a:noFill/>
          <a:ln/>
        </p:spPr>
        <p:txBody>
          <a:bodyPr wrap="none" lIns="0" tIns="0" rIns="0" bIns="0" rtlCol="0" anchor="t"/>
          <a:lstStyle/>
          <a:p>
            <a:pPr algn="l" indent="0" marL="0">
              <a:lnSpc>
                <a:spcPts val="2100"/>
              </a:lnSpc>
              <a:buNone/>
            </a:pPr>
            <a:r>
              <a:rPr lang="en-US" sz="1700" b="1" dirty="0">
                <a:solidFill>
                  <a:srgbClr val="272525"/>
                </a:solidFill>
                <a:latin typeface="Petrona Bold" pitchFamily="34" charset="0"/>
                <a:ea typeface="Petrona Bold" pitchFamily="34" charset="-122"/>
                <a:cs typeface="Petrona Bold" pitchFamily="34" charset="-120"/>
              </a:rPr>
              <a:t>Phát triển giao diện đồ họa</a:t>
            </a:r>
            <a:endParaRPr lang="en-US" sz="1700" dirty="0"/>
          </a:p>
        </p:txBody>
      </p:sp>
      <p:sp>
        <p:nvSpPr>
          <p:cNvPr id="15" name="Text 10"/>
          <p:cNvSpPr/>
          <p:nvPr/>
        </p:nvSpPr>
        <p:spPr>
          <a:xfrm>
            <a:off x="4809053" y="3292316"/>
            <a:ext cx="3597712" cy="431483"/>
          </a:xfrm>
          <a:prstGeom prst="rect">
            <a:avLst/>
          </a:prstGeom>
          <a:noFill/>
          <a:ln/>
        </p:spPr>
        <p:txBody>
          <a:bodyPr wrap="square" lIns="0" tIns="0" rIns="0" bIns="0" rtlCol="0" anchor="t"/>
          <a:lstStyle/>
          <a:p>
            <a:pPr algn="l" indent="0" marL="0">
              <a:lnSpc>
                <a:spcPts val="1700"/>
              </a:lnSpc>
              <a:buNone/>
            </a:pPr>
            <a:r>
              <a:rPr lang="en-US" sz="1250" dirty="0">
                <a:solidFill>
                  <a:srgbClr val="272525"/>
                </a:solidFill>
                <a:latin typeface="Inter" pitchFamily="34" charset="0"/>
                <a:ea typeface="Inter" pitchFamily="34" charset="-122"/>
                <a:cs typeface="Inter" pitchFamily="34" charset="-120"/>
              </a:rPr>
              <a:t>Xây dựng GUI thân thiện hơn bằng Swing/JavaFX hoặc phiên bản Web.</a:t>
            </a:r>
            <a:endParaRPr lang="en-US" sz="1250" dirty="0"/>
          </a:p>
        </p:txBody>
      </p:sp>
      <p:sp>
        <p:nvSpPr>
          <p:cNvPr id="16" name="Shape 11"/>
          <p:cNvSpPr/>
          <p:nvPr/>
        </p:nvSpPr>
        <p:spPr>
          <a:xfrm>
            <a:off x="555665" y="4254579"/>
            <a:ext cx="8032671" cy="1133713"/>
          </a:xfrm>
          <a:prstGeom prst="roundRect">
            <a:avLst>
              <a:gd name="adj" fmla="val 9679"/>
            </a:avLst>
          </a:prstGeom>
          <a:solidFill>
            <a:srgbClr val="FDFAF7"/>
          </a:solidFill>
          <a:ln/>
        </p:spPr>
      </p:sp>
      <p:sp>
        <p:nvSpPr>
          <p:cNvPr id="17" name="Shape 12"/>
          <p:cNvSpPr/>
          <p:nvPr/>
        </p:nvSpPr>
        <p:spPr>
          <a:xfrm>
            <a:off x="555665" y="4231719"/>
            <a:ext cx="8032671" cy="91440"/>
          </a:xfrm>
          <a:prstGeom prst="roundRect">
            <a:avLst>
              <a:gd name="adj" fmla="val 72924"/>
            </a:avLst>
          </a:prstGeom>
          <a:solidFill>
            <a:srgbClr val="6237C8"/>
          </a:solidFill>
          <a:ln/>
        </p:spPr>
      </p:sp>
      <p:sp>
        <p:nvSpPr>
          <p:cNvPr id="18" name="Shape 13"/>
          <p:cNvSpPr/>
          <p:nvPr/>
        </p:nvSpPr>
        <p:spPr>
          <a:xfrm>
            <a:off x="4333875" y="4016454"/>
            <a:ext cx="476250" cy="476250"/>
          </a:xfrm>
          <a:prstGeom prst="roundRect">
            <a:avLst>
              <a:gd name="adj" fmla="val 192000"/>
            </a:avLst>
          </a:prstGeom>
          <a:solidFill>
            <a:srgbClr val="6237C8"/>
          </a:solidFill>
          <a:ln/>
        </p:spPr>
      </p:sp>
      <p:pic>
        <p:nvPicPr>
          <p:cNvPr id="19" name="Image 3" descr="preencoded.png">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4476750" y="4159329"/>
            <a:ext cx="190500" cy="190500"/>
          </a:xfrm>
          <a:prstGeom prst="rect">
            <a:avLst/>
          </a:prstGeom>
        </p:spPr>
      </p:pic>
      <p:sp>
        <p:nvSpPr>
          <p:cNvPr id="20" name="Text 14"/>
          <p:cNvSpPr/>
          <p:nvPr/>
        </p:nvSpPr>
        <p:spPr>
          <a:xfrm>
            <a:off x="737235" y="4651415"/>
            <a:ext cx="2881908" cy="272891"/>
          </a:xfrm>
          <a:prstGeom prst="rect">
            <a:avLst/>
          </a:prstGeom>
          <a:noFill/>
          <a:ln/>
        </p:spPr>
        <p:txBody>
          <a:bodyPr wrap="none" lIns="0" tIns="0" rIns="0" bIns="0" rtlCol="0" anchor="t"/>
          <a:lstStyle/>
          <a:p>
            <a:pPr algn="l" indent="0" marL="0">
              <a:lnSpc>
                <a:spcPts val="2100"/>
              </a:lnSpc>
              <a:buNone/>
            </a:pPr>
            <a:r>
              <a:rPr lang="en-US" sz="1700" b="1" dirty="0">
                <a:solidFill>
                  <a:srgbClr val="272525"/>
                </a:solidFill>
                <a:latin typeface="Petrona Bold" pitchFamily="34" charset="0"/>
                <a:ea typeface="Petrona Bold" pitchFamily="34" charset="-122"/>
                <a:cs typeface="Petrona Bold" pitchFamily="34" charset="-120"/>
              </a:rPr>
              <a:t>Thêm chức năng phân quyền</a:t>
            </a:r>
            <a:endParaRPr lang="en-US" sz="1700" dirty="0"/>
          </a:p>
        </p:txBody>
      </p:sp>
      <p:sp>
        <p:nvSpPr>
          <p:cNvPr id="21" name="Text 15"/>
          <p:cNvSpPr/>
          <p:nvPr/>
        </p:nvSpPr>
        <p:spPr>
          <a:xfrm>
            <a:off x="737235" y="4990981"/>
            <a:ext cx="7669530" cy="215741"/>
          </a:xfrm>
          <a:prstGeom prst="rect">
            <a:avLst/>
          </a:prstGeom>
          <a:noFill/>
          <a:ln/>
        </p:spPr>
        <p:txBody>
          <a:bodyPr wrap="none" lIns="0" tIns="0" rIns="0" bIns="0" rtlCol="0" anchor="t"/>
          <a:lstStyle/>
          <a:p>
            <a:pPr algn="l" indent="0" marL="0">
              <a:lnSpc>
                <a:spcPts val="1700"/>
              </a:lnSpc>
              <a:buNone/>
            </a:pPr>
            <a:r>
              <a:rPr lang="en-US" sz="1250" dirty="0">
                <a:solidFill>
                  <a:srgbClr val="272525"/>
                </a:solidFill>
                <a:latin typeface="Inter" pitchFamily="34" charset="0"/>
                <a:ea typeface="Inter" pitchFamily="34" charset="-122"/>
                <a:cs typeface="Inter" pitchFamily="34" charset="-120"/>
              </a:rPr>
              <a:t>Phân biệt quyền Admin và User để quản lý hệ thống chặt chẽ hơn.</a:t>
            </a:r>
            <a:endParaRPr lang="en-US" sz="1250" dirty="0"/>
          </a:p>
        </p:txBody>
      </p:sp>
      <p:sp>
        <p:nvSpPr>
          <p:cNvPr id="22" name="Text 16"/>
          <p:cNvSpPr/>
          <p:nvPr/>
        </p:nvSpPr>
        <p:spPr>
          <a:xfrm>
            <a:off x="793790" y="5679996"/>
            <a:ext cx="7221379" cy="436602"/>
          </a:xfrm>
          <a:prstGeom prst="rect">
            <a:avLst/>
          </a:prstGeom>
          <a:noFill/>
          <a:ln/>
        </p:spPr>
        <p:txBody>
          <a:bodyPr wrap="none" lIns="0" tIns="0" rIns="0" bIns="0" rtlCol="0" anchor="t"/>
          <a:lstStyle/>
          <a:p>
            <a:pPr algn="l" indent="0" marL="0">
              <a:lnSpc>
                <a:spcPts val="3400"/>
              </a:lnSpc>
              <a:buNone/>
            </a:pPr>
            <a:r>
              <a:rPr lang="en-US" sz="2750" b="1" dirty="0">
                <a:solidFill>
                  <a:srgbClr val="F95F88"/>
                </a:solidFill>
                <a:latin typeface="Petrona Bold" pitchFamily="34" charset="0"/>
                <a:ea typeface="Petrona Bold" pitchFamily="34" charset="-122"/>
                <a:cs typeface="Petrona Bold" pitchFamily="34" charset="-120"/>
              </a:rPr>
              <a:t>"Cảm ơn quý thầy cô và các bạn đã lắng nghe!"</a:t>
            </a:r>
            <a:endParaRPr lang="en-US" sz="2750" dirty="0"/>
          </a:p>
        </p:txBody>
      </p:sp>
      <p:sp>
        <p:nvSpPr>
          <p:cNvPr id="23" name="Text 17"/>
          <p:cNvSpPr/>
          <p:nvPr/>
        </p:nvSpPr>
        <p:spPr>
          <a:xfrm>
            <a:off x="793790" y="6283285"/>
            <a:ext cx="7794546" cy="215741"/>
          </a:xfrm>
          <a:prstGeom prst="rect">
            <a:avLst/>
          </a:prstGeom>
          <a:noFill/>
          <a:ln/>
        </p:spPr>
        <p:txBody>
          <a:bodyPr wrap="none" lIns="0" tIns="0" rIns="0" bIns="0" rtlCol="0" anchor="t"/>
          <a:lstStyle/>
          <a:p>
            <a:pPr algn="l" indent="0" marL="0">
              <a:lnSpc>
                <a:spcPts val="1700"/>
              </a:lnSpc>
              <a:buNone/>
            </a:pPr>
            <a:r>
              <a:rPr lang="en-US" sz="1250" dirty="0">
                <a:solidFill>
                  <a:srgbClr val="272525"/>
                </a:solidFill>
                <a:latin typeface="Inter" pitchFamily="34" charset="0"/>
                <a:ea typeface="Inter" pitchFamily="34" charset="-122"/>
                <a:cs typeface="Inter" pitchFamily="34" charset="-120"/>
              </a:rPr>
              <a:t>Mọi câu hỏi và đóng góp xin mời quý vị đặt ra ngay bây giờ.</a:t>
            </a:r>
            <a:endParaRPr lang="en-US" sz="1250" dirty="0"/>
          </a:p>
        </p:txBody>
      </p:sp>
      <p:sp>
        <p:nvSpPr>
          <p:cNvPr id="24" name="Shape 18"/>
          <p:cNvSpPr/>
          <p:nvPr/>
        </p:nvSpPr>
        <p:spPr>
          <a:xfrm>
            <a:off x="555665" y="5513308"/>
            <a:ext cx="22860" cy="1110734"/>
          </a:xfrm>
          <a:prstGeom prst="rect">
            <a:avLst/>
          </a:prstGeom>
          <a:solidFill>
            <a:srgbClr val="6237C8"/>
          </a:solidFill>
          <a:ln/>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2026-01-28T06:40:49Z</dcterms:created>
  <dcterms:modified xsi:type="dcterms:W3CDTF">2026-01-28T06:40:49Z</dcterms:modified>
</cp:coreProperties>
</file>